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05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74" r:id="rId14"/>
    <p:sldId id="271" r:id="rId15"/>
    <p:sldId id="275" r:id="rId16"/>
    <p:sldId id="272" r:id="rId17"/>
    <p:sldId id="276" r:id="rId18"/>
    <p:sldId id="279" r:id="rId19"/>
    <p:sldId id="280" r:id="rId20"/>
    <p:sldId id="277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75EFC4-A060-4E90-A269-5841F84A09C3}">
  <a:tblStyle styleId="{F275EFC4-A060-4E90-A269-5841F84A09C3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67"/>
    <p:restoredTop sz="95833"/>
  </p:normalViewPr>
  <p:slideViewPr>
    <p:cSldViewPr snapToGrid="0" snapToObjects="1">
      <p:cViewPr varScale="1">
        <p:scale>
          <a:sx n="74" d="100"/>
          <a:sy n="74" d="100"/>
        </p:scale>
        <p:origin x="34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22AF9-6E50-AF45-9ACF-E2C366309156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70A7-FED9-9D45-A0B7-C42242107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23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264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08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9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8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328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438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72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83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30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13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81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68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752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265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958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76440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1200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0848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29191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755025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185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87082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8303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15968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4241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9822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60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gif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888900"/>
            <a:ext cx="12192000" cy="5967732"/>
            <a:chOff x="0" y="890268"/>
            <a:chExt cx="12192000" cy="5967732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890268"/>
              <a:ext cx="12192000" cy="5967732"/>
              <a:chOff x="0" y="1228890"/>
              <a:chExt cx="12192000" cy="596773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1228890"/>
                <a:ext cx="12192000" cy="50788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1003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0" y="6307722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1615" y="6098244"/>
              <a:ext cx="1700463" cy="630611"/>
            </a:xfrm>
            <a:prstGeom prst="rect">
              <a:avLst/>
            </a:prstGeom>
          </p:spPr>
        </p:pic>
      </p:grpSp>
      <p:sp>
        <p:nvSpPr>
          <p:cNvPr id="89" name="Shape 89"/>
          <p:cNvSpPr txBox="1"/>
          <p:nvPr/>
        </p:nvSpPr>
        <p:spPr>
          <a:xfrm>
            <a:off x="2700309" y="2018892"/>
            <a:ext cx="6545400" cy="147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   Integration of I 4.0 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standards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Alina Arunova, Maxim </a:t>
            </a:r>
            <a:r>
              <a:rPr lang="en-US" sz="1800" dirty="0" err="1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Maltsev</a:t>
            </a:r>
            <a:r>
              <a:rPr lang="en-US" sz="1800" dirty="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, </a:t>
            </a:r>
            <a:r>
              <a:rPr lang="en-US" sz="1800" dirty="0" err="1" smtClean="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Pylyp</a:t>
            </a:r>
            <a:r>
              <a:rPr lang="en-US" sz="1800" dirty="0" smtClean="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Matyash</a:t>
            </a:r>
            <a:r>
              <a:rPr lang="en-US" sz="1800" dirty="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Sattar</a:t>
            </a:r>
            <a:r>
              <a:rPr lang="en-US" sz="1800" dirty="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Rahimbeyli</a:t>
            </a:r>
            <a:endParaRPr lang="en-US" sz="1800" dirty="0">
              <a:solidFill>
                <a:schemeClr val="dk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000462" y="3664836"/>
            <a:ext cx="20715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u="sng" dirty="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Tutor:</a:t>
            </a:r>
            <a:r>
              <a:rPr lang="en-US" sz="1800" dirty="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Irlán</a:t>
            </a:r>
            <a:r>
              <a:rPr lang="en-US" sz="1800" dirty="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Grangel</a:t>
            </a:r>
            <a:endParaRPr lang="en-US" sz="1800" dirty="0">
              <a:solidFill>
                <a:schemeClr val="dk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270"/>
            <a:ext cx="12192000" cy="888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25000"/>
            </a:pPr>
            <a:r>
              <a:rPr lang="en-US" sz="4000" b="1" dirty="0" smtClean="0">
                <a:latin typeface="Garamond"/>
                <a:ea typeface="Garamond"/>
                <a:cs typeface="Garamond"/>
                <a:sym typeface="Garamond"/>
              </a:rPr>
              <a:t>	</a:t>
            </a:r>
            <a:endParaRPr lang="en-US" sz="40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2624"/>
            <a:ext cx="12192000" cy="5967732"/>
            <a:chOff x="0" y="339990"/>
            <a:chExt cx="12192000" cy="5967732"/>
          </a:xfrm>
        </p:grpSpPr>
        <p:sp>
          <p:nvSpPr>
            <p:cNvPr id="15" name="Rectangle 14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339990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r>
                <a:rPr lang="en-US" sz="4000" b="1" dirty="0">
                  <a:latin typeface="Garamond"/>
                  <a:ea typeface="Garamond"/>
                  <a:cs typeface="Garamond"/>
                  <a:sym typeface="Garamond"/>
                </a:rPr>
                <a:t>	</a:t>
              </a:r>
              <a:r>
                <a:rPr lang="en-US" sz="4000" b="1" dirty="0" smtClean="0">
                  <a:latin typeface="Garamond"/>
                  <a:ea typeface="Garamond"/>
                  <a:cs typeface="Garamond"/>
                  <a:sym typeface="Garamond"/>
                </a:rPr>
                <a:t>Responsibilities</a:t>
              </a: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graphicFrame>
        <p:nvGraphicFramePr>
          <p:cNvPr id="196" name="Shape 196"/>
          <p:cNvGraphicFramePr/>
          <p:nvPr>
            <p:extLst>
              <p:ext uri="{D42A27DB-BD31-4B8C-83A1-F6EECF244321}">
                <p14:modId xmlns:p14="http://schemas.microsoft.com/office/powerpoint/2010/main" val="206941490"/>
              </p:ext>
            </p:extLst>
          </p:nvPr>
        </p:nvGraphicFramePr>
        <p:xfrm>
          <a:off x="943288" y="3357433"/>
          <a:ext cx="4346500" cy="2285850"/>
        </p:xfrm>
        <a:graphic>
          <a:graphicData uri="http://schemas.openxmlformats.org/drawingml/2006/table">
            <a:tbl>
              <a:tblPr>
                <a:noFill/>
                <a:tableStyleId>{F275EFC4-A060-4E90-A269-5841F84A09C3}</a:tableStyleId>
              </a:tblPr>
              <a:tblGrid>
                <a:gridCol w="2173250"/>
                <a:gridCol w="2173250"/>
              </a:tblGrid>
              <a:tr h="381000"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de-DE" b="1" dirty="0" err="1" smtClean="0">
                          <a:latin typeface="Garamond" panose="02020404030301010803" pitchFamily="18" charset="0"/>
                        </a:rPr>
                        <a:t>Converting</a:t>
                      </a:r>
                      <a:r>
                        <a:rPr lang="de-DE" baseline="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de-DE" i="1" baseline="0" dirty="0" smtClean="0">
                          <a:latin typeface="Garamond" panose="02020404030301010803" pitchFamily="18" charset="0"/>
                        </a:rPr>
                        <a:t>AML</a:t>
                      </a:r>
                      <a:r>
                        <a:rPr lang="de-DE" baseline="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de-DE" baseline="0" dirty="0" err="1" smtClean="0">
                          <a:latin typeface="Garamond" panose="02020404030301010803" pitchFamily="18" charset="0"/>
                        </a:rPr>
                        <a:t>and</a:t>
                      </a:r>
                      <a:r>
                        <a:rPr lang="de-DE" baseline="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de-DE" i="1" baseline="0" dirty="0" smtClean="0">
                          <a:latin typeface="Garamond" panose="02020404030301010803" pitchFamily="18" charset="0"/>
                        </a:rPr>
                        <a:t>OPC UA </a:t>
                      </a:r>
                      <a:r>
                        <a:rPr lang="de-DE" baseline="0" dirty="0" err="1" smtClean="0">
                          <a:latin typeface="Garamond" panose="02020404030301010803" pitchFamily="18" charset="0"/>
                        </a:rPr>
                        <a:t>to</a:t>
                      </a:r>
                      <a:r>
                        <a:rPr lang="de-DE" baseline="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de-DE" i="1" baseline="0" dirty="0" smtClean="0">
                          <a:latin typeface="Garamond" panose="02020404030301010803" pitchFamily="18" charset="0"/>
                        </a:rPr>
                        <a:t>RDF</a:t>
                      </a:r>
                      <a:endParaRPr i="1"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  <a:tr h="381000"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de-DE" b="1" dirty="0" err="1" smtClean="0">
                          <a:latin typeface="Garamond" panose="02020404030301010803" pitchFamily="18" charset="0"/>
                        </a:rPr>
                        <a:t>Matching</a:t>
                      </a:r>
                      <a:r>
                        <a:rPr lang="de-DE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de-DE" dirty="0" err="1" smtClean="0">
                          <a:latin typeface="Garamond" panose="02020404030301010803" pitchFamily="18" charset="0"/>
                        </a:rPr>
                        <a:t>of</a:t>
                      </a:r>
                      <a:r>
                        <a:rPr lang="de-DE" dirty="0" smtClean="0">
                          <a:latin typeface="Garamond" panose="02020404030301010803" pitchFamily="18" charset="0"/>
                        </a:rPr>
                        <a:t> 2 </a:t>
                      </a:r>
                      <a:r>
                        <a:rPr lang="de-DE" dirty="0" err="1" smtClean="0">
                          <a:latin typeface="Garamond" panose="02020404030301010803" pitchFamily="18" charset="0"/>
                        </a:rPr>
                        <a:t>files</a:t>
                      </a:r>
                      <a:endParaRPr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  <a:tr h="381000"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de-DE" b="0" dirty="0" smtClean="0">
                          <a:latin typeface="Garamond" panose="02020404030301010803" pitchFamily="18" charset="0"/>
                        </a:rPr>
                        <a:t>Database</a:t>
                      </a:r>
                      <a:r>
                        <a:rPr lang="de-DE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de-DE" dirty="0" err="1" smtClean="0">
                          <a:latin typeface="Garamond" panose="02020404030301010803" pitchFamily="18" charset="0"/>
                        </a:rPr>
                        <a:t>and</a:t>
                      </a:r>
                      <a:r>
                        <a:rPr lang="de-DE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de-DE" b="0" dirty="0" err="1" smtClean="0">
                          <a:latin typeface="Garamond" panose="02020404030301010803" pitchFamily="18" charset="0"/>
                        </a:rPr>
                        <a:t>WebController</a:t>
                      </a:r>
                      <a:r>
                        <a:rPr lang="de-DE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de-DE" b="0" dirty="0" err="1" smtClean="0">
                          <a:latin typeface="Garamond" panose="02020404030301010803" pitchFamily="18" charset="0"/>
                        </a:rPr>
                        <a:t>development</a:t>
                      </a:r>
                      <a:endParaRPr b="0"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err="1" smtClean="0">
                          <a:latin typeface="Garamond" panose="02020404030301010803" pitchFamily="18" charset="0"/>
                        </a:rPr>
                        <a:t>Documentation</a:t>
                      </a:r>
                      <a:endParaRPr b="0"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de-DE" b="0" dirty="0" err="1" smtClean="0">
                          <a:latin typeface="Garamond" panose="02020404030301010803" pitchFamily="18" charset="0"/>
                        </a:rPr>
                        <a:t>Deployment</a:t>
                      </a:r>
                      <a:endParaRPr b="0"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latin typeface="Garamond" panose="02020404030301010803" pitchFamily="18" charset="0"/>
                        </a:rPr>
                        <a:t>Final </a:t>
                      </a:r>
                      <a:r>
                        <a:rPr lang="de-DE" dirty="0" err="1" smtClean="0">
                          <a:latin typeface="Garamond" panose="02020404030301010803" pitchFamily="18" charset="0"/>
                        </a:rPr>
                        <a:t>presentation</a:t>
                      </a:r>
                      <a:endParaRPr lang="de-DE" dirty="0" smtClean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99" name="Shape 199"/>
          <p:cNvGraphicFramePr/>
          <p:nvPr>
            <p:extLst>
              <p:ext uri="{D42A27DB-BD31-4B8C-83A1-F6EECF244321}">
                <p14:modId xmlns:p14="http://schemas.microsoft.com/office/powerpoint/2010/main" val="2529817149"/>
              </p:ext>
            </p:extLst>
          </p:nvPr>
        </p:nvGraphicFramePr>
        <p:xfrm>
          <a:off x="6496525" y="3357433"/>
          <a:ext cx="4346500" cy="2377320"/>
        </p:xfrm>
        <a:graphic>
          <a:graphicData uri="http://schemas.openxmlformats.org/drawingml/2006/table">
            <a:tbl>
              <a:tblPr>
                <a:noFill/>
                <a:tableStyleId>{F275EFC4-A060-4E90-A269-5841F84A09C3}</a:tableStyleId>
              </a:tblPr>
              <a:tblGrid>
                <a:gridCol w="2173250"/>
                <a:gridCol w="2173250"/>
              </a:tblGrid>
              <a:tr h="381000"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latin typeface="Garamond" panose="02020404030301010803" pitchFamily="18" charset="0"/>
                        </a:rPr>
                        <a:t>Front</a:t>
                      </a:r>
                      <a:r>
                        <a:rPr lang="en-US" baseline="0" dirty="0" smtClean="0">
                          <a:latin typeface="Garamond" panose="02020404030301010803" pitchFamily="18" charset="0"/>
                        </a:rPr>
                        <a:t> end tool for </a:t>
                      </a:r>
                      <a:r>
                        <a:rPr lang="en-US" b="1" baseline="0" dirty="0" smtClean="0">
                          <a:latin typeface="Garamond" panose="02020404030301010803" pitchFamily="18" charset="0"/>
                        </a:rPr>
                        <a:t>uploading</a:t>
                      </a:r>
                      <a:r>
                        <a:rPr lang="en-US" baseline="0" dirty="0" smtClean="0"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b="1" baseline="0" dirty="0" smtClean="0">
                          <a:latin typeface="Garamond" panose="02020404030301010803" pitchFamily="18" charset="0"/>
                        </a:rPr>
                        <a:t>downloading</a:t>
                      </a:r>
                      <a:r>
                        <a:rPr lang="en-US" baseline="0" dirty="0" smtClean="0">
                          <a:latin typeface="Garamond" panose="02020404030301010803" pitchFamily="18" charset="0"/>
                        </a:rPr>
                        <a:t> and </a:t>
                      </a:r>
                      <a:r>
                        <a:rPr lang="en-US" b="1" baseline="0" dirty="0" smtClean="0">
                          <a:latin typeface="Garamond" panose="02020404030301010803" pitchFamily="18" charset="0"/>
                        </a:rPr>
                        <a:t>extracting</a:t>
                      </a:r>
                      <a:r>
                        <a:rPr lang="en-US" baseline="0" dirty="0" smtClean="0">
                          <a:latin typeface="Garamond" panose="02020404030301010803" pitchFamily="18" charset="0"/>
                        </a:rPr>
                        <a:t> the data</a:t>
                      </a:r>
                      <a:endParaRPr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  <a:tr h="381000">
                <a:tc gridSpan="2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0" dirty="0" smtClean="0">
                          <a:latin typeface="Garamond" panose="02020404030301010803" pitchFamily="18" charset="0"/>
                        </a:rPr>
                        <a:t>Documentation</a:t>
                      </a:r>
                      <a:endParaRPr b="0"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latin typeface="Garamond" panose="02020404030301010803" pitchFamily="18" charset="0"/>
                        </a:rPr>
                        <a:t>Tree </a:t>
                      </a:r>
                      <a:r>
                        <a:rPr lang="en-US" b="1" dirty="0" smtClean="0">
                          <a:latin typeface="Garamond" panose="02020404030301010803" pitchFamily="18" charset="0"/>
                        </a:rPr>
                        <a:t>visualization</a:t>
                      </a:r>
                      <a:r>
                        <a:rPr lang="en-US" dirty="0" smtClean="0">
                          <a:latin typeface="Garamond" panose="02020404030301010803" pitchFamily="18" charset="0"/>
                        </a:rPr>
                        <a:t> of the</a:t>
                      </a:r>
                      <a:r>
                        <a:rPr lang="en-US" baseline="0" dirty="0" smtClean="0">
                          <a:latin typeface="Garamond" panose="02020404030301010803" pitchFamily="18" charset="0"/>
                        </a:rPr>
                        <a:t> data</a:t>
                      </a:r>
                      <a:endParaRPr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0" dirty="0" smtClean="0">
                          <a:latin typeface="Garamond" panose="02020404030301010803" pitchFamily="18" charset="0"/>
                        </a:rPr>
                        <a:t>Design</a:t>
                      </a:r>
                      <a:r>
                        <a:rPr lang="en-US" dirty="0" smtClean="0">
                          <a:latin typeface="Garamond" panose="02020404030301010803" pitchFamily="18" charset="0"/>
                        </a:rPr>
                        <a:t> development</a:t>
                      </a:r>
                      <a:endParaRPr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0" dirty="0" smtClean="0">
                          <a:latin typeface="Garamond" panose="02020404030301010803" pitchFamily="18" charset="0"/>
                        </a:rPr>
                        <a:t>Gold</a:t>
                      </a:r>
                      <a:r>
                        <a:rPr lang="en-US" dirty="0" smtClean="0">
                          <a:latin typeface="Garamond" panose="02020404030301010803" pitchFamily="18" charset="0"/>
                        </a:rPr>
                        <a:t> Standard</a:t>
                      </a:r>
                      <a:endParaRPr dirty="0">
                        <a:latin typeface="Garamond" panose="02020404030301010803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Garamond" panose="02020404030301010803" pitchFamily="18" charset="0"/>
                        </a:rPr>
                        <a:t>Testing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0" name="Rectangle 14"/>
          <p:cNvSpPr/>
          <p:nvPr/>
        </p:nvSpPr>
        <p:spPr>
          <a:xfrm>
            <a:off x="0" y="5969100"/>
            <a:ext cx="12192000" cy="888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25000"/>
            </a:pPr>
            <a:endParaRPr lang="en-US" sz="4000" b="1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22" name="Oval 1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20" y="1196011"/>
            <a:ext cx="1657350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562" y="1281736"/>
            <a:ext cx="1590675" cy="141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164" y="1279872"/>
            <a:ext cx="1419225" cy="141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854" y="1241772"/>
            <a:ext cx="1476375" cy="14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1591270" y="265308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Alina</a:t>
            </a:r>
            <a:endParaRPr lang="ru-RU" sz="2400" dirty="0">
              <a:latin typeface="Garamond" panose="020204040303010108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89673" y="2653084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Phil</a:t>
            </a:r>
            <a:endParaRPr lang="ru-RU" sz="2400" dirty="0">
              <a:latin typeface="Garamond" panose="020204040303010108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39415" y="2654292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Maxim</a:t>
            </a:r>
            <a:endParaRPr lang="ru-RU" sz="2400" dirty="0">
              <a:latin typeface="Garamond" panose="020204040303010108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86341" y="264648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Garamond" panose="02020404030301010803" pitchFamily="18" charset="0"/>
              </a:rPr>
              <a:t>Sattar</a:t>
            </a:r>
            <a:endParaRPr lang="ru-RU" sz="24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1368"/>
            <a:ext cx="12192000" cy="6856632"/>
            <a:chOff x="0" y="1368"/>
            <a:chExt cx="12192000" cy="6856632"/>
          </a:xfrm>
        </p:grpSpPr>
        <p:grpSp>
          <p:nvGrpSpPr>
            <p:cNvPr id="17" name="Group 16"/>
            <p:cNvGrpSpPr/>
            <p:nvPr/>
          </p:nvGrpSpPr>
          <p:grpSpPr>
            <a:xfrm>
              <a:off x="0" y="1368"/>
              <a:ext cx="12192000" cy="6856632"/>
              <a:chOff x="0" y="339990"/>
              <a:chExt cx="12192000" cy="685663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0" y="1228890"/>
                <a:ext cx="12192000" cy="50788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1003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0" y="339990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r>
                  <a:rPr lang="en-US" sz="4000" b="1" dirty="0">
                    <a:latin typeface="Garamond"/>
                    <a:ea typeface="Garamond"/>
                    <a:cs typeface="Garamond"/>
                    <a:sym typeface="Garamond"/>
                  </a:rPr>
                  <a:t>	</a:t>
                </a:r>
                <a:r>
                  <a:rPr lang="en-US" sz="4000" b="1" dirty="0" smtClean="0">
                    <a:latin typeface="Garamond"/>
                    <a:ea typeface="Garamond"/>
                    <a:cs typeface="Garamond"/>
                    <a:sym typeface="Garamond"/>
                  </a:rPr>
                  <a:t>Tools</a:t>
                </a: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0" y="6307722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17714" y="6336266"/>
              <a:ext cx="516804" cy="40436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11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236" name="Shape 236" descr="Apache Jen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116" y="3481150"/>
            <a:ext cx="1431300" cy="14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 descr="687474703a2f2f707265636973696f6e2d736f6674776172652e636f6d2f77702d636f6e74656e742f75706c6f6164732f323031342f30342f6a5175726572792e676966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188" y="2005807"/>
            <a:ext cx="1376741" cy="13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 descr="4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012" y="3591259"/>
            <a:ext cx="1866599" cy="18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15" y="2309341"/>
            <a:ext cx="2569459" cy="88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5959" y="3886223"/>
            <a:ext cx="1244451" cy="1358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10" y="1918321"/>
            <a:ext cx="1584824" cy="10565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pic>
        <p:nvPicPr>
          <p:cNvPr id="1028" name="Picture 4" descr="https://avatars1.githubusercontent.com/u/1562726?v=3&amp;s=4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427" y="3662952"/>
            <a:ext cx="1334344" cy="13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368"/>
            <a:ext cx="12192000" cy="6856632"/>
            <a:chOff x="0" y="1368"/>
            <a:chExt cx="12192000" cy="6856632"/>
          </a:xfrm>
        </p:grpSpPr>
        <p:grpSp>
          <p:nvGrpSpPr>
            <p:cNvPr id="10" name="Group 9"/>
            <p:cNvGrpSpPr/>
            <p:nvPr/>
          </p:nvGrpSpPr>
          <p:grpSpPr>
            <a:xfrm>
              <a:off x="0" y="1368"/>
              <a:ext cx="12192000" cy="6856632"/>
              <a:chOff x="0" y="339990"/>
              <a:chExt cx="12192000" cy="685663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1228890"/>
                <a:ext cx="12192000" cy="50788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1003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0" y="339990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r>
                  <a:rPr lang="en-US" sz="4000" b="1" dirty="0" smtClean="0">
                    <a:latin typeface="Garamond"/>
                    <a:ea typeface="Garamond"/>
                    <a:cs typeface="Garamond"/>
                    <a:sym typeface="Garamond"/>
                  </a:rPr>
                  <a:t>	Challenges</a:t>
                </a: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0" y="6307722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17714" y="6336266"/>
              <a:ext cx="516804" cy="40436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12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8" name="Shape 258"/>
          <p:cNvSpPr txBox="1"/>
          <p:nvPr/>
        </p:nvSpPr>
        <p:spPr>
          <a:xfrm>
            <a:off x="1179900" y="3507322"/>
            <a:ext cx="4916100" cy="973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latin typeface="Garamond"/>
                <a:ea typeface="Garamond"/>
                <a:cs typeface="Garamond"/>
                <a:sym typeface="Garamond"/>
              </a:rPr>
              <a:t>Backend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OPCUA </a:t>
            </a:r>
            <a:r>
              <a:rPr lang="en-US" sz="2000" dirty="0" smtClean="0">
                <a:latin typeface="Garamond"/>
                <a:ea typeface="Garamond"/>
                <a:cs typeface="Garamond"/>
                <a:sym typeface="Garamond"/>
              </a:rPr>
              <a:t>XSLT transformation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000" dirty="0" smtClean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1179900" y="1738151"/>
            <a:ext cx="4916100" cy="12538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latin typeface="Garamond"/>
                <a:ea typeface="Garamond"/>
                <a:cs typeface="Garamond"/>
                <a:sym typeface="Garamond"/>
              </a:rPr>
              <a:t>Frontend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B</a:t>
            </a:r>
            <a:r>
              <a:rPr lang="en-US" sz="2000" dirty="0" smtClean="0">
                <a:latin typeface="Garamond"/>
                <a:ea typeface="Garamond"/>
                <a:cs typeface="Garamond"/>
                <a:sym typeface="Garamond"/>
              </a:rPr>
              <a:t>rowser session file storage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000" dirty="0" smtClean="0">
                <a:latin typeface="Garamond"/>
                <a:ea typeface="Garamond"/>
                <a:cs typeface="Garamond"/>
                <a:sym typeface="Garamond"/>
              </a:rPr>
              <a:t>Flexible tree-view visualization </a:t>
            </a:r>
            <a:endParaRPr lang="en-US" sz="200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203" y="1928042"/>
            <a:ext cx="4648256" cy="2651890"/>
          </a:xfrm>
          <a:prstGeom prst="rect">
            <a:avLst/>
          </a:prstGeom>
          <a:effectLst>
            <a:softEdge rad="812800"/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368"/>
            <a:ext cx="12192000" cy="6856632"/>
            <a:chOff x="0" y="1368"/>
            <a:chExt cx="12192000" cy="6856632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1368"/>
              <a:ext cx="12192000" cy="6856632"/>
              <a:chOff x="0" y="339990"/>
              <a:chExt cx="12192000" cy="68566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0" y="1228890"/>
                <a:ext cx="12192000" cy="50788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1003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39990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r>
                  <a:rPr lang="en-US" sz="4000" b="1" dirty="0" smtClean="0">
                    <a:latin typeface="Garamond"/>
                    <a:ea typeface="Garamond"/>
                    <a:cs typeface="Garamond"/>
                    <a:sym typeface="Garamond"/>
                  </a:rPr>
                  <a:t>	Results</a:t>
                </a: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0" y="6307722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217714" y="6336266"/>
              <a:ext cx="516804" cy="40436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13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46" y="1753975"/>
            <a:ext cx="6642516" cy="1270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56" y="3924293"/>
            <a:ext cx="715010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hape 258"/>
          <p:cNvSpPr txBox="1"/>
          <p:nvPr/>
        </p:nvSpPr>
        <p:spPr>
          <a:xfrm>
            <a:off x="515601" y="1938830"/>
            <a:ext cx="4156294" cy="973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en-US" sz="2000" b="1" dirty="0" smtClean="0">
                <a:latin typeface="Garamond"/>
                <a:ea typeface="Garamond"/>
                <a:cs typeface="Garamond"/>
                <a:sym typeface="Garamond"/>
              </a:rPr>
              <a:t>Choosing a file:</a:t>
            </a:r>
          </a:p>
          <a:p>
            <a:pPr lvl="0" rtl="0">
              <a:spcBef>
                <a:spcPts val="0"/>
              </a:spcBef>
            </a:pPr>
            <a:r>
              <a:rPr lang="en-US" sz="2000" dirty="0" smtClean="0">
                <a:latin typeface="Garamond"/>
                <a:ea typeface="Garamond"/>
                <a:cs typeface="Garamond"/>
                <a:sym typeface="Garamond"/>
              </a:rPr>
              <a:t>browse a file from your computer</a:t>
            </a:r>
            <a:endParaRPr lang="en-US" sz="2000"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" name="Shape 258"/>
          <p:cNvSpPr txBox="1"/>
          <p:nvPr/>
        </p:nvSpPr>
        <p:spPr>
          <a:xfrm>
            <a:off x="515601" y="4028223"/>
            <a:ext cx="3052058" cy="973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en-US" sz="2000" b="1" smtClean="0">
                <a:latin typeface="Garamond"/>
                <a:ea typeface="Garamond"/>
                <a:cs typeface="Garamond"/>
                <a:sym typeface="Garamond"/>
              </a:rPr>
              <a:t>Visualize tree-view</a:t>
            </a:r>
          </a:p>
          <a:p>
            <a:pPr lvl="0" rtl="0">
              <a:spcBef>
                <a:spcPts val="0"/>
              </a:spcBef>
            </a:pPr>
            <a:r>
              <a:rPr lang="en-US" sz="2000" b="1" dirty="0" smtClean="0">
                <a:latin typeface="Garamond"/>
                <a:ea typeface="Garamond"/>
                <a:cs typeface="Garamond"/>
                <a:sym typeface="Garamond"/>
              </a:rPr>
              <a:t>Download the file</a:t>
            </a:r>
          </a:p>
        </p:txBody>
      </p:sp>
      <p:pic>
        <p:nvPicPr>
          <p:cNvPr id="14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368"/>
            <a:ext cx="12192000" cy="6856632"/>
            <a:chOff x="0" y="1368"/>
            <a:chExt cx="12192000" cy="685663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1368"/>
              <a:ext cx="12192000" cy="6856632"/>
              <a:chOff x="0" y="339990"/>
              <a:chExt cx="12192000" cy="685663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0" y="1228890"/>
                <a:ext cx="12192000" cy="50788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1003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0" y="339990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r>
                  <a:rPr lang="en-US" sz="4000" b="1" dirty="0" smtClean="0">
                    <a:latin typeface="Garamond"/>
                    <a:ea typeface="Garamond"/>
                    <a:cs typeface="Garamond"/>
                    <a:sym typeface="Garamond"/>
                  </a:rPr>
                  <a:t>	Results</a:t>
                </a: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0" y="6307722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217714" y="6336266"/>
              <a:ext cx="516804" cy="40436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14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3" name="Shape 258"/>
          <p:cNvSpPr txBox="1"/>
          <p:nvPr/>
        </p:nvSpPr>
        <p:spPr>
          <a:xfrm>
            <a:off x="1309478" y="2943063"/>
            <a:ext cx="2567641" cy="973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Garamond"/>
                <a:ea typeface="Garamond"/>
                <a:cs typeface="Garamond"/>
                <a:sym typeface="Garamond"/>
              </a:rPr>
              <a:t>Visualization: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latin typeface="Garamond"/>
                <a:ea typeface="Garamond"/>
                <a:cs typeface="Garamond"/>
                <a:sym typeface="Garamond"/>
              </a:rPr>
              <a:t>Tree view</a:t>
            </a:r>
            <a:endParaRPr lang="en-US" sz="240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074" y="1513190"/>
            <a:ext cx="7584098" cy="383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368"/>
            <a:ext cx="12192000" cy="6856632"/>
            <a:chOff x="0" y="1368"/>
            <a:chExt cx="12192000" cy="6856632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1368"/>
              <a:ext cx="12192000" cy="6856632"/>
              <a:chOff x="0" y="339990"/>
              <a:chExt cx="12192000" cy="685663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0" y="1228890"/>
                <a:ext cx="12192000" cy="50788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1003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339990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r>
                  <a:rPr lang="en-US" sz="4000" b="1" dirty="0" smtClean="0">
                    <a:latin typeface="Garamond"/>
                    <a:ea typeface="Garamond"/>
                    <a:cs typeface="Garamond"/>
                    <a:sym typeface="Garamond"/>
                  </a:rPr>
                  <a:t>	Results</a:t>
                </a: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0" y="6307722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217714" y="6336266"/>
              <a:ext cx="516804" cy="40436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15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68" y="2034002"/>
            <a:ext cx="6086413" cy="2058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hape 258"/>
          <p:cNvSpPr txBox="1"/>
          <p:nvPr/>
        </p:nvSpPr>
        <p:spPr>
          <a:xfrm>
            <a:off x="529757" y="1849038"/>
            <a:ext cx="4451254" cy="24282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 sz="2400" b="1" dirty="0" err="1" smtClean="0">
                <a:latin typeface="Garamond"/>
                <a:ea typeface="Garamond"/>
                <a:cs typeface="Garamond"/>
                <a:sym typeface="Garamond"/>
              </a:rPr>
              <a:t>Matching</a:t>
            </a:r>
            <a:r>
              <a:rPr lang="de-DE" sz="2400" b="1" dirty="0" smtClean="0">
                <a:latin typeface="Garamond"/>
                <a:ea typeface="Garamond"/>
                <a:cs typeface="Garamond"/>
                <a:sym typeface="Garamond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endParaRPr lang="de-DE" sz="1200" b="1" dirty="0" smtClean="0">
              <a:latin typeface="Garamond"/>
              <a:ea typeface="Garamond"/>
              <a:cs typeface="Garamond"/>
              <a:sym typeface="Garamond"/>
            </a:endParaRPr>
          </a:p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r>
              <a:rPr lang="de-DE" sz="2400" dirty="0" smtClean="0">
                <a:latin typeface="Garamond"/>
                <a:ea typeface="Garamond"/>
                <a:cs typeface="Garamond"/>
                <a:sym typeface="Garamond"/>
              </a:rPr>
              <a:t>S</a:t>
            </a:r>
            <a:r>
              <a:rPr lang="en-US" sz="2400" dirty="0" err="1" smtClean="0">
                <a:latin typeface="Garamond"/>
                <a:ea typeface="Garamond"/>
                <a:cs typeface="Garamond"/>
                <a:sym typeface="Garamond"/>
              </a:rPr>
              <a:t>trict</a:t>
            </a:r>
            <a:r>
              <a:rPr lang="en-US" sz="2400" dirty="0" smtClean="0">
                <a:latin typeface="Garamond"/>
                <a:ea typeface="Garamond"/>
                <a:cs typeface="Garamond"/>
                <a:sym typeface="Garamond"/>
              </a:rPr>
              <a:t> (match by statement);</a:t>
            </a:r>
          </a:p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endParaRPr lang="en-US" sz="1200" dirty="0" smtClean="0">
              <a:latin typeface="Garamond"/>
              <a:ea typeface="Garamond"/>
              <a:cs typeface="Garamond"/>
              <a:sym typeface="Garamond"/>
            </a:endParaRPr>
          </a:p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>
                <a:latin typeface="Garamond"/>
                <a:ea typeface="Garamond"/>
                <a:cs typeface="Garamond"/>
                <a:sym typeface="Garamond"/>
              </a:rPr>
              <a:t>Soft (match by predicate with the common subject);</a:t>
            </a:r>
          </a:p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endParaRPr lang="en-US" sz="1200" dirty="0" smtClean="0">
              <a:latin typeface="Garamond"/>
              <a:ea typeface="Garamond"/>
              <a:cs typeface="Garamond"/>
              <a:sym typeface="Garamond"/>
            </a:endParaRPr>
          </a:p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r>
              <a:rPr lang="en-US" sz="2400" dirty="0" smtClean="0">
                <a:latin typeface="Garamond"/>
                <a:ea typeface="Garamond"/>
                <a:cs typeface="Garamond"/>
                <a:sym typeface="Garamond"/>
              </a:rPr>
              <a:t>Non-strict (match by subject).</a:t>
            </a:r>
          </a:p>
          <a:p>
            <a:pPr marL="342900" lvl="0" indent="-342900" rtl="0">
              <a:spcBef>
                <a:spcPts val="0"/>
              </a:spcBef>
              <a:buFont typeface="Arial" charset="0"/>
              <a:buChar char="•"/>
            </a:pPr>
            <a:endParaRPr lang="en-US" sz="240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2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890268"/>
            <a:ext cx="12192000" cy="5121855"/>
          </a:xfrm>
          <a:prstGeom prst="rect">
            <a:avLst/>
          </a:prstGeom>
        </p:spPr>
        <p:style>
          <a:lnRef idx="1">
            <a:schemeClr val="accent2"/>
          </a:lnRef>
          <a:fillRef idx="1003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8" name="Shape 278" descr="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557" y="1070842"/>
            <a:ext cx="6274398" cy="446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40" y="4414929"/>
            <a:ext cx="3469078" cy="1332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Shape 258"/>
          <p:cNvSpPr txBox="1"/>
          <p:nvPr/>
        </p:nvSpPr>
        <p:spPr>
          <a:xfrm>
            <a:off x="2623278" y="1327996"/>
            <a:ext cx="2623279" cy="12269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 sz="2000" b="1" dirty="0" smtClean="0">
                <a:latin typeface="Garamond"/>
                <a:ea typeface="Garamond"/>
                <a:cs typeface="Garamond"/>
                <a:sym typeface="Garamond"/>
              </a:rPr>
              <a:t>SPARQL </a:t>
            </a:r>
            <a:r>
              <a:rPr lang="de-DE" sz="2000" b="1" dirty="0" err="1" smtClean="0">
                <a:latin typeface="Garamond"/>
                <a:ea typeface="Garamond"/>
                <a:cs typeface="Garamond"/>
                <a:sym typeface="Garamond"/>
              </a:rPr>
              <a:t>query</a:t>
            </a:r>
            <a:endParaRPr lang="de-DE" sz="2000" b="1" dirty="0" smtClean="0">
              <a:latin typeface="Garamond"/>
              <a:ea typeface="Garamond"/>
              <a:cs typeface="Garamond"/>
              <a:sym typeface="Garamo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-DE" sz="2000" b="1" dirty="0" smtClean="0">
                <a:latin typeface="Garamond"/>
                <a:ea typeface="Garamond"/>
                <a:cs typeface="Garamond"/>
                <a:sym typeface="Garamond"/>
              </a:rPr>
              <a:t>Download </a:t>
            </a:r>
            <a:r>
              <a:rPr lang="de-DE" sz="2000" b="1" dirty="0" err="1" smtClean="0">
                <a:latin typeface="Garamond"/>
                <a:ea typeface="Garamond"/>
                <a:cs typeface="Garamond"/>
                <a:sym typeface="Garamond"/>
              </a:rPr>
              <a:t>result</a:t>
            </a:r>
            <a:r>
              <a:rPr lang="de-DE" sz="2000" b="1" dirty="0" smtClean="0"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de-DE" sz="2000" b="1" dirty="0" err="1" smtClean="0">
                <a:latin typeface="Garamond"/>
                <a:ea typeface="Garamond"/>
                <a:cs typeface="Garamond"/>
                <a:sym typeface="Garamond"/>
              </a:rPr>
              <a:t>file</a:t>
            </a:r>
            <a:endParaRPr lang="de-DE" sz="2000" b="1" dirty="0" smtClean="0">
              <a:latin typeface="Garamond"/>
              <a:ea typeface="Garamond"/>
              <a:cs typeface="Garamond"/>
              <a:sym typeface="Garamo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de-DE" sz="2000" b="1" dirty="0" err="1" smtClean="0">
                <a:latin typeface="Garamond"/>
                <a:ea typeface="Garamond"/>
                <a:cs typeface="Garamond"/>
                <a:sym typeface="Garamond"/>
              </a:rPr>
              <a:t>Visualize</a:t>
            </a:r>
            <a:r>
              <a:rPr lang="de-DE" sz="2000" b="1" dirty="0" smtClean="0"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de-DE" sz="2000" b="1" dirty="0" err="1" smtClean="0">
                <a:latin typeface="Garamond"/>
                <a:ea typeface="Garamond"/>
                <a:cs typeface="Garamond"/>
                <a:sym typeface="Garamond"/>
              </a:rPr>
              <a:t>result</a:t>
            </a:r>
            <a:r>
              <a:rPr lang="de-DE" sz="2000" b="1" dirty="0" smtClean="0"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de-DE" sz="2000" b="1" dirty="0" err="1" smtClean="0">
                <a:latin typeface="Garamond"/>
                <a:ea typeface="Garamond"/>
                <a:cs typeface="Garamond"/>
                <a:sym typeface="Garamond"/>
              </a:rPr>
              <a:t>file</a:t>
            </a:r>
            <a:endParaRPr lang="en-US" sz="2000" b="1"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" name="Shape 258"/>
          <p:cNvSpPr txBox="1"/>
          <p:nvPr/>
        </p:nvSpPr>
        <p:spPr>
          <a:xfrm>
            <a:off x="888740" y="3472707"/>
            <a:ext cx="2567641" cy="789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latin typeface="Garamond"/>
                <a:ea typeface="Garamond"/>
                <a:cs typeface="Garamond"/>
                <a:sym typeface="Garamond"/>
              </a:rPr>
              <a:t>Golden Standard: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 smtClean="0">
                <a:latin typeface="Garamond"/>
                <a:ea typeface="Garamond"/>
                <a:cs typeface="Garamond"/>
                <a:sym typeface="Garamond"/>
              </a:rPr>
              <a:t>Matching quality</a:t>
            </a:r>
            <a:endParaRPr lang="en-US" sz="2000"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" name="Rectangle 9"/>
          <p:cNvSpPr/>
          <p:nvPr/>
        </p:nvSpPr>
        <p:spPr>
          <a:xfrm>
            <a:off x="0" y="5969100"/>
            <a:ext cx="12192000" cy="888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25000"/>
            </a:pPr>
            <a:endParaRPr lang="en-US" sz="4000" b="1" dirty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" name="Oval 6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16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27" name="Rectangle 8"/>
          <p:cNvSpPr/>
          <p:nvPr/>
        </p:nvSpPr>
        <p:spPr>
          <a:xfrm>
            <a:off x="0" y="1368"/>
            <a:ext cx="12192000" cy="888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25000"/>
            </a:pPr>
            <a:r>
              <a:rPr lang="en-US" sz="4000" b="1" dirty="0" smtClean="0">
                <a:latin typeface="Garamond"/>
                <a:ea typeface="Garamond"/>
                <a:cs typeface="Garamond"/>
                <a:sym typeface="Garamond"/>
              </a:rPr>
              <a:t>	Results</a:t>
            </a:r>
            <a:endParaRPr lang="en-US" sz="40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368"/>
            <a:ext cx="12192000" cy="6856632"/>
            <a:chOff x="0" y="1368"/>
            <a:chExt cx="12192000" cy="6856632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1368"/>
              <a:ext cx="12192000" cy="6856632"/>
              <a:chOff x="0" y="339990"/>
              <a:chExt cx="12192000" cy="68566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228890"/>
                <a:ext cx="12192000" cy="50788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1003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0" y="339990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r>
                  <a:rPr lang="en-US" sz="4000" b="1" dirty="0" smtClean="0">
                    <a:latin typeface="Garamond"/>
                    <a:ea typeface="Garamond"/>
                    <a:cs typeface="Garamond"/>
                    <a:sym typeface="Garamond"/>
                  </a:rPr>
                  <a:t>	Results: Strict matching example</a:t>
                </a: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6307722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17714" y="6336266"/>
              <a:ext cx="516804" cy="40436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17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0" name="Shape 112" descr="logo_no_slogan_rgb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4161" y="1005481"/>
            <a:ext cx="2573973" cy="5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/>
          <p:cNvSpPr/>
          <p:nvPr/>
        </p:nvSpPr>
        <p:spPr>
          <a:xfrm>
            <a:off x="359764" y="2326446"/>
            <a:ext cx="5190775" cy="245541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>
            <a:noFill/>
          </a:ln>
          <a:effectLst>
            <a:outerShdw blurRad="50800" sx="102000" sy="102000" algn="l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&lt;</a:t>
            </a:r>
            <a:r>
              <a:rPr lang="en-US" sz="1100" b="1" dirty="0" err="1">
                <a:solidFill>
                  <a:schemeClr val="tx1"/>
                </a:solidFill>
              </a:rPr>
              <a:t>CAEXFile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FileName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SchemaVersion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xmlns:xsi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xsi:noNamespaceSchemaLocation</a:t>
            </a:r>
            <a:r>
              <a:rPr lang="en-US" sz="1100" dirty="0">
                <a:solidFill>
                  <a:schemeClr val="tx1"/>
                </a:solidFill>
              </a:rPr>
              <a:t>="..."&gt;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&lt;</a:t>
            </a:r>
            <a:r>
              <a:rPr lang="en-US" sz="1100" b="1" dirty="0" err="1">
                <a:solidFill>
                  <a:schemeClr val="tx1"/>
                </a:solidFill>
              </a:rPr>
              <a:t>InterfaceClassLib</a:t>
            </a:r>
            <a:r>
              <a:rPr lang="en-US" sz="1100" dirty="0">
                <a:solidFill>
                  <a:schemeClr val="tx1"/>
                </a:solidFill>
              </a:rPr>
              <a:t> Name="</a:t>
            </a:r>
            <a:r>
              <a:rPr lang="en-US" sz="1100" dirty="0" err="1">
                <a:solidFill>
                  <a:schemeClr val="tx1"/>
                </a:solidFill>
              </a:rPr>
              <a:t>MyInterfaces</a:t>
            </a:r>
            <a:r>
              <a:rPr lang="en-US" sz="1100" dirty="0">
                <a:solidFill>
                  <a:schemeClr val="tx1"/>
                </a:solidFill>
              </a:rPr>
              <a:t>"&gt;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&lt;</a:t>
            </a:r>
            <a:r>
              <a:rPr lang="en-US" sz="1100" b="1" dirty="0">
                <a:solidFill>
                  <a:schemeClr val="tx1"/>
                </a:solidFill>
              </a:rPr>
              <a:t>Version</a:t>
            </a:r>
            <a:r>
              <a:rPr lang="en-US" sz="1100" dirty="0">
                <a:solidFill>
                  <a:schemeClr val="tx1"/>
                </a:solidFill>
              </a:rPr>
              <a:t>&gt;1.0&lt;/Version&gt;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&lt;</a:t>
            </a:r>
            <a:r>
              <a:rPr lang="en-US" sz="1100" b="1" dirty="0" err="1">
                <a:solidFill>
                  <a:schemeClr val="tx1"/>
                </a:solidFill>
              </a:rPr>
              <a:t>InterfaceClass</a:t>
            </a:r>
            <a:r>
              <a:rPr lang="en-US" sz="1100" dirty="0">
                <a:solidFill>
                  <a:schemeClr val="tx1"/>
                </a:solidFill>
              </a:rPr>
              <a:t> Name="Energy" </a:t>
            </a:r>
            <a:r>
              <a:rPr lang="en-US" sz="1100" dirty="0" smtClean="0">
                <a:solidFill>
                  <a:schemeClr val="tx1"/>
                </a:solidFill>
              </a:rPr>
              <a:t>  </a:t>
            </a:r>
            <a:r>
              <a:rPr lang="en-US" sz="1100" dirty="0" err="1" smtClean="0">
                <a:solidFill>
                  <a:schemeClr val="tx1"/>
                </a:solidFill>
              </a:rPr>
              <a:t>RefBaseClassPath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err="1" smtClean="0">
                <a:solidFill>
                  <a:schemeClr val="tx1"/>
                </a:solidFill>
              </a:rPr>
              <a:t>BaseInterfaceClassLib@AutomationML</a:t>
            </a:r>
            <a:r>
              <a:rPr lang="en-US" sz="1100" dirty="0" smtClean="0">
                <a:solidFill>
                  <a:schemeClr val="tx1"/>
                </a:solidFill>
              </a:rPr>
              <a:t>…"/&gt;</a:t>
            </a:r>
            <a:r>
              <a:rPr lang="en-US" sz="1100" dirty="0">
                <a:solidFill>
                  <a:schemeClr val="tx1"/>
                </a:solidFill>
              </a:rPr>
              <a:t>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&lt;</a:t>
            </a:r>
            <a:r>
              <a:rPr lang="en-US" sz="1100" b="1" dirty="0" err="1">
                <a:solidFill>
                  <a:schemeClr val="tx1"/>
                </a:solidFill>
              </a:rPr>
              <a:t>InterfaceClass</a:t>
            </a:r>
            <a:r>
              <a:rPr lang="en-US" sz="1100" dirty="0">
                <a:solidFill>
                  <a:schemeClr val="tx1"/>
                </a:solidFill>
              </a:rPr>
              <a:t> Name="</a:t>
            </a:r>
            <a:r>
              <a:rPr lang="en-US" sz="1100" dirty="0">
                <a:solidFill>
                  <a:srgbClr val="FF0000"/>
                </a:solidFill>
              </a:rPr>
              <a:t>Heating</a:t>
            </a:r>
            <a:r>
              <a:rPr lang="en-US" sz="1100" dirty="0">
                <a:solidFill>
                  <a:schemeClr val="tx1"/>
                </a:solidFill>
              </a:rPr>
              <a:t>" </a:t>
            </a:r>
            <a:r>
              <a:rPr lang="en-US" sz="1100" dirty="0" err="1">
                <a:solidFill>
                  <a:schemeClr val="tx1"/>
                </a:solidFill>
              </a:rPr>
              <a:t>RefBaseClassPath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err="1" smtClean="0">
                <a:solidFill>
                  <a:schemeClr val="tx1"/>
                </a:solidFill>
              </a:rPr>
              <a:t>BaseInterfaceClassLib@AutomationML</a:t>
            </a:r>
            <a:r>
              <a:rPr lang="en-US" sz="1100" dirty="0" smtClean="0">
                <a:solidFill>
                  <a:schemeClr val="tx1"/>
                </a:solidFill>
              </a:rPr>
              <a:t>…"/&gt;</a:t>
            </a:r>
            <a:r>
              <a:rPr lang="en-US" sz="1100" dirty="0">
                <a:solidFill>
                  <a:schemeClr val="tx1"/>
                </a:solidFill>
              </a:rPr>
              <a:t>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&lt;/</a:t>
            </a:r>
            <a:r>
              <a:rPr lang="en-US" sz="1100" dirty="0" err="1">
                <a:solidFill>
                  <a:schemeClr val="tx1"/>
                </a:solidFill>
              </a:rPr>
              <a:t>InterfaceClassLib</a:t>
            </a:r>
            <a:r>
              <a:rPr lang="en-US" sz="11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&lt;/</a:t>
            </a:r>
            <a:r>
              <a:rPr lang="en-US" sz="1100" dirty="0" err="1">
                <a:solidFill>
                  <a:schemeClr val="tx1"/>
                </a:solidFill>
              </a:rPr>
              <a:t>CAEXFile</a:t>
            </a:r>
            <a:r>
              <a:rPr lang="en-US" sz="11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60760" y="2326446"/>
            <a:ext cx="5294925" cy="236681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>
            <a:noFill/>
          </a:ln>
          <a:effectLst>
            <a:outerShdw blurRad="50800" sx="102000" sy="102000" algn="l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&lt;</a:t>
            </a:r>
            <a:r>
              <a:rPr lang="en-US" sz="1100" b="1" dirty="0" err="1">
                <a:solidFill>
                  <a:schemeClr val="tx1"/>
                </a:solidFill>
              </a:rPr>
              <a:t>CAEXFile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FileName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SchemaVersion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xmlns:xsi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xsi:noNamespaceSchemaLocation</a:t>
            </a:r>
            <a:r>
              <a:rPr lang="en-US" sz="1100" dirty="0">
                <a:solidFill>
                  <a:schemeClr val="tx1"/>
                </a:solidFill>
              </a:rPr>
              <a:t>="..."&gt;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&lt;</a:t>
            </a:r>
            <a:r>
              <a:rPr lang="en-US" sz="1100" b="1" dirty="0" err="1">
                <a:solidFill>
                  <a:schemeClr val="tx1"/>
                </a:solidFill>
              </a:rPr>
              <a:t>InterfaceClassLib</a:t>
            </a:r>
            <a:r>
              <a:rPr lang="en-US" sz="1100" dirty="0">
                <a:solidFill>
                  <a:schemeClr val="tx1"/>
                </a:solidFill>
              </a:rPr>
              <a:t> Name="</a:t>
            </a:r>
            <a:r>
              <a:rPr lang="en-US" sz="1100" dirty="0" err="1">
                <a:solidFill>
                  <a:schemeClr val="tx1"/>
                </a:solidFill>
              </a:rPr>
              <a:t>MyInterfaces</a:t>
            </a:r>
            <a:r>
              <a:rPr lang="en-US" sz="1100" dirty="0">
                <a:solidFill>
                  <a:schemeClr val="tx1"/>
                </a:solidFill>
              </a:rPr>
              <a:t>"&gt;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&lt;</a:t>
            </a:r>
            <a:r>
              <a:rPr lang="en-US" sz="1100" b="1" dirty="0">
                <a:solidFill>
                  <a:schemeClr val="tx1"/>
                </a:solidFill>
              </a:rPr>
              <a:t>Version</a:t>
            </a:r>
            <a:r>
              <a:rPr lang="en-US" sz="1100" dirty="0">
                <a:solidFill>
                  <a:schemeClr val="tx1"/>
                </a:solidFill>
              </a:rPr>
              <a:t>&gt;1.0&lt;/Version&gt;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&lt;</a:t>
            </a:r>
            <a:r>
              <a:rPr lang="en-US" sz="1100" b="1" dirty="0" err="1">
                <a:solidFill>
                  <a:schemeClr val="tx1"/>
                </a:solidFill>
              </a:rPr>
              <a:t>InterfaceClass</a:t>
            </a:r>
            <a:r>
              <a:rPr lang="en-US" sz="1100" dirty="0">
                <a:solidFill>
                  <a:schemeClr val="tx1"/>
                </a:solidFill>
              </a:rPr>
              <a:t> Name="Energy" </a:t>
            </a:r>
            <a:r>
              <a:rPr lang="en-US" sz="1100" dirty="0" smtClean="0">
                <a:solidFill>
                  <a:schemeClr val="tx1"/>
                </a:solidFill>
              </a:rPr>
              <a:t>  </a:t>
            </a:r>
            <a:r>
              <a:rPr lang="en-US" sz="1100" dirty="0" err="1" smtClean="0">
                <a:solidFill>
                  <a:schemeClr val="tx1"/>
                </a:solidFill>
              </a:rPr>
              <a:t>RefBaseClassPath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err="1" smtClean="0">
                <a:solidFill>
                  <a:schemeClr val="tx1"/>
                </a:solidFill>
              </a:rPr>
              <a:t>BaseInterfaceClassLib@AutomationML</a:t>
            </a:r>
            <a:r>
              <a:rPr lang="en-US" sz="1100" dirty="0" smtClean="0">
                <a:solidFill>
                  <a:schemeClr val="tx1"/>
                </a:solidFill>
              </a:rPr>
              <a:t>…"/&gt;</a:t>
            </a:r>
            <a:r>
              <a:rPr lang="en-US" sz="1100" dirty="0">
                <a:solidFill>
                  <a:schemeClr val="tx1"/>
                </a:solidFill>
              </a:rPr>
              <a:t>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&lt;</a:t>
            </a:r>
            <a:r>
              <a:rPr lang="en-US" sz="1100" b="1" dirty="0" err="1">
                <a:solidFill>
                  <a:schemeClr val="tx1"/>
                </a:solidFill>
              </a:rPr>
              <a:t>InterfaceClass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smtClean="0">
                <a:solidFill>
                  <a:schemeClr val="tx1"/>
                </a:solidFill>
              </a:rPr>
              <a:t>Name=”</a:t>
            </a:r>
            <a:r>
              <a:rPr lang="en-US" sz="1100" dirty="0" smtClean="0">
                <a:solidFill>
                  <a:srgbClr val="FF0000"/>
                </a:solidFill>
              </a:rPr>
              <a:t>Water</a:t>
            </a:r>
            <a:r>
              <a:rPr lang="en-US" sz="1100" dirty="0" smtClean="0">
                <a:solidFill>
                  <a:schemeClr val="tx1"/>
                </a:solidFill>
              </a:rPr>
              <a:t>" </a:t>
            </a:r>
            <a:r>
              <a:rPr lang="en-US" sz="1100" dirty="0" err="1">
                <a:solidFill>
                  <a:schemeClr val="tx1"/>
                </a:solidFill>
              </a:rPr>
              <a:t>RefBaseClassPath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err="1" smtClean="0">
                <a:solidFill>
                  <a:schemeClr val="tx1"/>
                </a:solidFill>
              </a:rPr>
              <a:t>BaseInterfaceClassLib@AutomationML</a:t>
            </a:r>
            <a:r>
              <a:rPr lang="en-US" sz="1100" dirty="0" smtClean="0">
                <a:solidFill>
                  <a:schemeClr val="tx1"/>
                </a:solidFill>
              </a:rPr>
              <a:t>…"/&gt;</a:t>
            </a:r>
            <a:r>
              <a:rPr lang="en-US" sz="1100" dirty="0">
                <a:solidFill>
                  <a:schemeClr val="tx1"/>
                </a:solidFill>
              </a:rPr>
              <a:t>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&lt;/</a:t>
            </a:r>
            <a:r>
              <a:rPr lang="en-US" sz="1100" dirty="0" err="1">
                <a:solidFill>
                  <a:schemeClr val="tx1"/>
                </a:solidFill>
              </a:rPr>
              <a:t>InterfaceClassLib</a:t>
            </a:r>
            <a:r>
              <a:rPr lang="en-US" sz="11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&lt;/</a:t>
            </a:r>
            <a:r>
              <a:rPr lang="en-US" sz="1100" dirty="0" err="1">
                <a:solidFill>
                  <a:schemeClr val="tx1"/>
                </a:solidFill>
              </a:rPr>
              <a:t>CAEXFile</a:t>
            </a:r>
            <a:r>
              <a:rPr lang="en-US" sz="11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13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368"/>
            <a:ext cx="12192000" cy="6856632"/>
            <a:chOff x="0" y="1368"/>
            <a:chExt cx="12192000" cy="6856632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1368"/>
              <a:ext cx="12192000" cy="6856632"/>
              <a:chOff x="0" y="339990"/>
              <a:chExt cx="12192000" cy="68566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228890"/>
                <a:ext cx="12192000" cy="50788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1003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0" y="339990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r>
                  <a:rPr lang="en-US" sz="4000" b="1" dirty="0" smtClean="0">
                    <a:latin typeface="Garamond"/>
                    <a:ea typeface="Garamond"/>
                    <a:cs typeface="Garamond"/>
                    <a:sym typeface="Garamond"/>
                  </a:rPr>
                  <a:t>	Results: Strict matching example</a:t>
                </a: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6307722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17714" y="6336266"/>
              <a:ext cx="516804" cy="40436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18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0" name="Shape 112" descr="logo_no_slogan_rgb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4161" y="1005481"/>
            <a:ext cx="2573973" cy="5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/>
          <p:cNvSpPr/>
          <p:nvPr/>
        </p:nvSpPr>
        <p:spPr>
          <a:xfrm>
            <a:off x="359764" y="1897346"/>
            <a:ext cx="11347554" cy="364901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>
            <a:noFill/>
          </a:ln>
          <a:effectLst>
            <a:outerShdw blurRad="50800" sx="102000" sy="102000" algn="l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1968" y="2287889"/>
            <a:ext cx="52215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&lt;https://w3id.org/i40/</a:t>
            </a:r>
            <a:r>
              <a:rPr lang="en-US" sz="1200" dirty="0" err="1"/>
              <a:t>aml</a:t>
            </a:r>
            <a:r>
              <a:rPr lang="en-US" sz="1200" dirty="0"/>
              <a:t>/InterfaceClass2&gt;</a:t>
            </a:r>
          </a:p>
          <a:p>
            <a:r>
              <a:rPr lang="en-US" sz="1200" dirty="0"/>
              <a:t>        a       &lt;https://w3id.org/i40/instance/</a:t>
            </a:r>
            <a:r>
              <a:rPr lang="en-US" sz="1200" dirty="0" err="1"/>
              <a:t>InterfaceClass</a:t>
            </a:r>
            <a:r>
              <a:rPr lang="en-US" sz="1200" dirty="0"/>
              <a:t>&gt; ;</a:t>
            </a:r>
          </a:p>
          <a:p>
            <a:r>
              <a:rPr lang="en-US" sz="1200" dirty="0"/>
              <a:t>        &lt;https://w3id.org/i40/instance/</a:t>
            </a:r>
            <a:r>
              <a:rPr lang="en-US" sz="1200" dirty="0" err="1"/>
              <a:t>refBaseClassPath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BaseInterfaceClassLib@AutomationMLInterfaceClassLib</a:t>
            </a:r>
            <a:r>
              <a:rPr lang="en-US" sz="1200" dirty="0"/>
              <a:t>/</a:t>
            </a:r>
            <a:r>
              <a:rPr lang="en-US" sz="1200" dirty="0" err="1"/>
              <a:t>AutomationMLBaseInterface</a:t>
            </a:r>
            <a:r>
              <a:rPr lang="en-US" sz="1200" dirty="0"/>
              <a:t>" .</a:t>
            </a:r>
          </a:p>
          <a:p>
            <a:endParaRPr lang="en-US" sz="1200" dirty="0"/>
          </a:p>
          <a:p>
            <a:r>
              <a:rPr lang="en-US" sz="1200" dirty="0"/>
              <a:t>&lt;https://w3id.org/i40/</a:t>
            </a:r>
            <a:r>
              <a:rPr lang="en-US" sz="1200" dirty="0" err="1"/>
              <a:t>aml</a:t>
            </a:r>
            <a:r>
              <a:rPr lang="en-US" sz="1200" dirty="0"/>
              <a:t>/CAEXFile1&gt;</a:t>
            </a:r>
          </a:p>
          <a:p>
            <a:r>
              <a:rPr lang="mr-IN" sz="1200" dirty="0"/>
              <a:t>        </a:t>
            </a:r>
            <a:r>
              <a:rPr lang="mr-IN" sz="1200" dirty="0" err="1"/>
              <a:t>a</a:t>
            </a:r>
            <a:r>
              <a:rPr lang="mr-IN" sz="1200" dirty="0"/>
              <a:t>       &lt;</a:t>
            </a:r>
            <a:r>
              <a:rPr lang="mr-IN" sz="1200" dirty="0" err="1"/>
              <a:t>https</a:t>
            </a:r>
            <a:r>
              <a:rPr lang="mr-IN" sz="1200" dirty="0"/>
              <a:t>://w3id.org/i40/</a:t>
            </a:r>
            <a:r>
              <a:rPr lang="mr-IN" sz="1200" dirty="0" err="1"/>
              <a:t>instance</a:t>
            </a:r>
            <a:r>
              <a:rPr lang="mr-IN" sz="1200" dirty="0"/>
              <a:t>/</a:t>
            </a:r>
            <a:r>
              <a:rPr lang="mr-IN" sz="1200" dirty="0" err="1"/>
              <a:t>CAEXFile</a:t>
            </a:r>
            <a:r>
              <a:rPr lang="mr-IN" sz="1200" dirty="0"/>
              <a:t>&gt; ;</a:t>
            </a:r>
          </a:p>
          <a:p>
            <a:r>
              <a:rPr lang="en-US" sz="1200" dirty="0"/>
              <a:t>        &lt;https://w3id.org/i40/instance/</a:t>
            </a:r>
            <a:r>
              <a:rPr lang="en-US" sz="1200" dirty="0" err="1"/>
              <a:t>hasFileName</a:t>
            </a:r>
            <a:r>
              <a:rPr lang="en-US" sz="1200" dirty="0"/>
              <a:t>&gt;</a:t>
            </a:r>
          </a:p>
          <a:p>
            <a:r>
              <a:rPr lang="mr-IN" sz="1200" dirty="0"/>
              <a:t>                "</a:t>
            </a:r>
            <a:r>
              <a:rPr lang="mr-IN" sz="1200" dirty="0" err="1"/>
              <a:t>Topology.aml</a:t>
            </a:r>
            <a:r>
              <a:rPr lang="mr-IN" sz="1200" dirty="0"/>
              <a:t>" ;</a:t>
            </a:r>
          </a:p>
          <a:p>
            <a:r>
              <a:rPr lang="en-US" sz="1200" dirty="0"/>
              <a:t>        &lt;https://w3id.org/i40/instance/</a:t>
            </a:r>
            <a:r>
              <a:rPr lang="en-US" sz="1200" dirty="0" err="1"/>
              <a:t>hasInterfaceClassLib</a:t>
            </a:r>
            <a:r>
              <a:rPr lang="en-US" sz="1200" dirty="0"/>
              <a:t>&gt;</a:t>
            </a:r>
          </a:p>
          <a:p>
            <a:r>
              <a:rPr lang="mr-IN" sz="1200" dirty="0"/>
              <a:t>                &lt;</a:t>
            </a:r>
            <a:r>
              <a:rPr lang="mr-IN" sz="1200" dirty="0" err="1"/>
              <a:t>https</a:t>
            </a:r>
            <a:r>
              <a:rPr lang="mr-IN" sz="1200" dirty="0"/>
              <a:t>://w3id.org/i40/</a:t>
            </a:r>
            <a:r>
              <a:rPr lang="mr-IN" sz="1200" dirty="0" err="1"/>
              <a:t>aml</a:t>
            </a:r>
            <a:r>
              <a:rPr lang="mr-IN" sz="1200" dirty="0"/>
              <a:t>/InterfaceClassLib1&gt; ;</a:t>
            </a:r>
          </a:p>
          <a:p>
            <a:r>
              <a:rPr lang="en-US" sz="1200" dirty="0"/>
              <a:t>        &lt;https://w3id.org/i40/instance/</a:t>
            </a:r>
            <a:r>
              <a:rPr lang="en-US" sz="1200" dirty="0" err="1"/>
              <a:t>hasSchemaVersion</a:t>
            </a:r>
            <a:r>
              <a:rPr lang="en-US" sz="1200" dirty="0"/>
              <a:t>&gt;</a:t>
            </a:r>
          </a:p>
          <a:p>
            <a:r>
              <a:rPr lang="mr-IN" sz="1200" dirty="0"/>
              <a:t>                "2.15" .</a:t>
            </a:r>
          </a:p>
          <a:p>
            <a:endParaRPr lang="mr-IN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262140" y="2287889"/>
            <a:ext cx="523906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&lt;https://w3id.org/i40/</a:t>
            </a:r>
            <a:r>
              <a:rPr lang="en-US" sz="1200" dirty="0" err="1"/>
              <a:t>aml</a:t>
            </a:r>
            <a:r>
              <a:rPr lang="en-US" sz="1200" dirty="0"/>
              <a:t>/InterfaceClass1&gt;</a:t>
            </a:r>
          </a:p>
          <a:p>
            <a:r>
              <a:rPr lang="en-US" sz="1200" dirty="0"/>
              <a:t>        a       &lt;https://w3id.org/i40/instance/</a:t>
            </a:r>
            <a:r>
              <a:rPr lang="en-US" sz="1200" dirty="0" err="1"/>
              <a:t>InterfaceClass</a:t>
            </a:r>
            <a:r>
              <a:rPr lang="en-US" sz="1200" dirty="0"/>
              <a:t>&gt; ;</a:t>
            </a:r>
          </a:p>
          <a:p>
            <a:r>
              <a:rPr lang="en-US" sz="1200" dirty="0"/>
              <a:t>        &lt;https://w3id.org/i40/instance/</a:t>
            </a:r>
            <a:r>
              <a:rPr lang="en-US" sz="1200" dirty="0" err="1"/>
              <a:t>hasAttributeName</a:t>
            </a:r>
            <a:r>
              <a:rPr lang="en-US" sz="1200" dirty="0"/>
              <a:t>&gt;</a:t>
            </a:r>
          </a:p>
          <a:p>
            <a:r>
              <a:rPr lang="mr-IN" sz="1200" dirty="0"/>
              <a:t>                "</a:t>
            </a:r>
            <a:r>
              <a:rPr lang="mr-IN" sz="1200" dirty="0" err="1"/>
              <a:t>Energy</a:t>
            </a:r>
            <a:r>
              <a:rPr lang="mr-IN" sz="1200" dirty="0"/>
              <a:t>" ;</a:t>
            </a:r>
          </a:p>
          <a:p>
            <a:r>
              <a:rPr lang="en-US" sz="1200" dirty="0"/>
              <a:t>        &lt;https://w3id.org/i40/instance/</a:t>
            </a:r>
            <a:r>
              <a:rPr lang="en-US" sz="1200" dirty="0" err="1"/>
              <a:t>refBaseClassPath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"</a:t>
            </a:r>
            <a:r>
              <a:rPr lang="en-US" sz="1200" dirty="0" err="1"/>
              <a:t>BaseInterfaceClassLib@AutomationMLInterfaceClassLib</a:t>
            </a:r>
            <a:r>
              <a:rPr lang="en-US" sz="1200" dirty="0"/>
              <a:t>/</a:t>
            </a:r>
            <a:r>
              <a:rPr lang="en-US" sz="1200" dirty="0" err="1"/>
              <a:t>AutomationMLBaseInterface</a:t>
            </a:r>
            <a:r>
              <a:rPr lang="en-US" sz="1200" dirty="0"/>
              <a:t>" .</a:t>
            </a:r>
          </a:p>
          <a:p>
            <a:endParaRPr lang="en-US" sz="1200" dirty="0"/>
          </a:p>
          <a:p>
            <a:r>
              <a:rPr lang="en-US" sz="1200" dirty="0"/>
              <a:t>&lt;https://w3id.org/i40/</a:t>
            </a:r>
            <a:r>
              <a:rPr lang="en-US" sz="1200" dirty="0" err="1"/>
              <a:t>aml</a:t>
            </a:r>
            <a:r>
              <a:rPr lang="en-US" sz="1200" dirty="0"/>
              <a:t>/InterfaceClassLib1&gt;</a:t>
            </a:r>
          </a:p>
          <a:p>
            <a:r>
              <a:rPr lang="en-US" sz="1200" dirty="0"/>
              <a:t>        a       &lt;https://w3id.org/i40/instance/</a:t>
            </a:r>
            <a:r>
              <a:rPr lang="en-US" sz="1200" dirty="0" err="1"/>
              <a:t>InterfaceClassLib</a:t>
            </a:r>
            <a:r>
              <a:rPr lang="en-US" sz="1200" dirty="0"/>
              <a:t>&gt; ;</a:t>
            </a:r>
          </a:p>
          <a:p>
            <a:r>
              <a:rPr lang="en-US" sz="1200" dirty="0"/>
              <a:t>        &lt;https://w3id.org/i40/instance/</a:t>
            </a:r>
            <a:r>
              <a:rPr lang="en-US" sz="1200" dirty="0" err="1"/>
              <a:t>hasAttributeName</a:t>
            </a:r>
            <a:r>
              <a:rPr lang="en-US" sz="1200" dirty="0"/>
              <a:t>&gt;</a:t>
            </a:r>
          </a:p>
          <a:p>
            <a:r>
              <a:rPr lang="mr-IN" sz="1200" dirty="0"/>
              <a:t>                "</a:t>
            </a:r>
            <a:r>
              <a:rPr lang="mr-IN" sz="1200" dirty="0" err="1"/>
              <a:t>MyInterfaces</a:t>
            </a:r>
            <a:r>
              <a:rPr lang="mr-IN" sz="1200" dirty="0"/>
              <a:t>" ;</a:t>
            </a:r>
          </a:p>
          <a:p>
            <a:r>
              <a:rPr lang="en-US" sz="1200" dirty="0"/>
              <a:t>        &lt;https://w3id.org/i40/instance/</a:t>
            </a:r>
            <a:r>
              <a:rPr lang="en-US" sz="1200" dirty="0" err="1"/>
              <a:t>hasInterfaceClass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&lt;https://w3id.org/i40/</a:t>
            </a:r>
            <a:r>
              <a:rPr lang="en-US" sz="1200" dirty="0" err="1"/>
              <a:t>aml</a:t>
            </a:r>
            <a:r>
              <a:rPr lang="en-US" sz="1200" dirty="0"/>
              <a:t>/InterfaceClass1&gt; , &lt;https://w3id.org/i40/</a:t>
            </a:r>
            <a:r>
              <a:rPr lang="en-US" sz="1200" dirty="0" err="1"/>
              <a:t>aml</a:t>
            </a:r>
            <a:r>
              <a:rPr lang="en-US" sz="1200" dirty="0"/>
              <a:t>/InterfaceClass2&gt; .</a:t>
            </a:r>
          </a:p>
          <a:p>
            <a:endParaRPr lang="en-US" sz="1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011056" y="2098492"/>
            <a:ext cx="0" cy="3259270"/>
          </a:xfrm>
          <a:prstGeom prst="line">
            <a:avLst/>
          </a:prstGeom>
          <a:ln w="2222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368"/>
            <a:ext cx="12192000" cy="6856632"/>
            <a:chOff x="0" y="1368"/>
            <a:chExt cx="12192000" cy="6856632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1368"/>
              <a:ext cx="12192000" cy="6856632"/>
              <a:chOff x="0" y="339990"/>
              <a:chExt cx="12192000" cy="685663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228890"/>
                <a:ext cx="12192000" cy="50788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1003">
                <a:schemeClr val="l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0" y="339990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r>
                  <a:rPr lang="en-US" sz="4000" b="1" dirty="0" smtClean="0">
                    <a:latin typeface="Garamond"/>
                    <a:ea typeface="Garamond"/>
                    <a:cs typeface="Garamond"/>
                    <a:sym typeface="Garamond"/>
                  </a:rPr>
                  <a:t>	Future work</a:t>
                </a: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0" y="6307722"/>
                <a:ext cx="12192000" cy="8889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SzPct val="25000"/>
                </a:pPr>
                <a:endParaRPr lang="en-US" sz="4000" b="1" dirty="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17714" y="6336266"/>
              <a:ext cx="516804" cy="40436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19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0" name="Shape 258"/>
          <p:cNvSpPr txBox="1"/>
          <p:nvPr/>
        </p:nvSpPr>
        <p:spPr>
          <a:xfrm>
            <a:off x="1141179" y="1888621"/>
            <a:ext cx="6655633" cy="336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3200" dirty="0" smtClean="0">
                <a:latin typeface="Garamond"/>
                <a:ea typeface="Garamond"/>
                <a:cs typeface="Garamond"/>
                <a:sym typeface="Garamond"/>
              </a:rPr>
              <a:t>OPC UA and AML integration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3200" dirty="0" smtClean="0">
                <a:latin typeface="Garamond"/>
                <a:ea typeface="Garamond"/>
                <a:cs typeface="Garamond"/>
                <a:sym typeface="Garamond"/>
              </a:rPr>
              <a:t>Fuzzy matching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3200" dirty="0" smtClean="0">
                <a:latin typeface="Garamond"/>
                <a:ea typeface="Garamond"/>
                <a:cs typeface="Garamond"/>
                <a:sym typeface="Garamond"/>
              </a:rPr>
              <a:t>Developing ontology based mapping</a:t>
            </a:r>
            <a:endParaRPr lang="en-US" sz="3200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pic>
        <p:nvPicPr>
          <p:cNvPr id="1028" name="Picture 4" descr="http://pngimg.com/upload/small/bulb_PNG12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685" y="1808829"/>
            <a:ext cx="2438400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890268"/>
            <a:ext cx="12192000" cy="5967732"/>
            <a:chOff x="0" y="1228890"/>
            <a:chExt cx="12192000" cy="5967732"/>
          </a:xfrm>
        </p:grpSpPr>
        <p:sp>
          <p:nvSpPr>
            <p:cNvPr id="3" name="Rectangle 2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307722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476116" y="1515135"/>
            <a:ext cx="4479999" cy="38290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8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Motivation</a:t>
            </a:r>
            <a:endParaRPr lang="en-US" sz="2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8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Definition of problem </a:t>
            </a:r>
            <a:endParaRPr lang="en-US" sz="2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8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Goals</a:t>
            </a:r>
          </a:p>
          <a:p>
            <a:pPr marL="457200" marR="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8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Requirements</a:t>
            </a:r>
            <a:endParaRPr lang="en-US" sz="2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8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Architecture</a:t>
            </a:r>
            <a:endParaRPr lang="en-US" sz="2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Implementation</a:t>
            </a:r>
          </a:p>
          <a:p>
            <a:pPr marL="457200" marR="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8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Results</a:t>
            </a:r>
          </a:p>
          <a:p>
            <a:pPr marL="457200" marR="0" lvl="0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8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Future work</a:t>
            </a:r>
            <a:endParaRPr lang="en-US" sz="28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914400" marR="0" lvl="1" indent="-3556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AutoNum type="alphaLcPeriod"/>
            </a:pPr>
            <a:endParaRPr lang="en-US" sz="20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000" u="sng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11" name="Oval 1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ectangle 13"/>
          <p:cNvSpPr/>
          <p:nvPr/>
        </p:nvSpPr>
        <p:spPr>
          <a:xfrm>
            <a:off x="0" y="3270"/>
            <a:ext cx="12192000" cy="888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25000"/>
            </a:pPr>
            <a:r>
              <a:rPr lang="en-US" sz="4000" b="1" dirty="0" smtClean="0">
                <a:latin typeface="Garamond"/>
                <a:ea typeface="Garamond"/>
                <a:cs typeface="Garamond"/>
                <a:sym typeface="Garamond"/>
              </a:rPr>
              <a:t>	Outline</a:t>
            </a:r>
            <a:endParaRPr lang="en-US" sz="40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368"/>
            <a:ext cx="12192000" cy="6856632"/>
            <a:chOff x="0" y="339990"/>
            <a:chExt cx="12192000" cy="6856632"/>
          </a:xfrm>
        </p:grpSpPr>
        <p:sp>
          <p:nvSpPr>
            <p:cNvPr id="7" name="Rectangle 6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339990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r>
                <a:rPr lang="en-US" sz="4000" b="1" dirty="0" smtClean="0">
                  <a:latin typeface="Garamond"/>
                  <a:ea typeface="Garamond"/>
                  <a:cs typeface="Garamond"/>
                  <a:sym typeface="Garamond"/>
                </a:rPr>
                <a:t>	</a:t>
              </a: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307722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11" name="Shape 258"/>
          <p:cNvSpPr txBox="1"/>
          <p:nvPr/>
        </p:nvSpPr>
        <p:spPr>
          <a:xfrm>
            <a:off x="2248524" y="2242397"/>
            <a:ext cx="7974768" cy="2374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-DE" sz="6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Thank</a:t>
            </a:r>
            <a:r>
              <a:rPr lang="de-DE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de-DE" sz="6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you</a:t>
            </a:r>
            <a:r>
              <a:rPr lang="de-DE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de-DE" sz="6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for</a:t>
            </a:r>
            <a:r>
              <a:rPr lang="de-DE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de-DE" sz="6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attention</a:t>
            </a:r>
            <a:r>
              <a:rPr lang="de-DE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!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0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12" name="Oval 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20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890268"/>
            <a:ext cx="12192000" cy="5967732"/>
            <a:chOff x="0" y="1228890"/>
            <a:chExt cx="12192000" cy="5967732"/>
          </a:xfrm>
        </p:grpSpPr>
        <p:sp>
          <p:nvSpPr>
            <p:cNvPr id="23" name="Rectangle 22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0" y="6307722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104" name="Shape 104"/>
          <p:cNvSpPr txBox="1"/>
          <p:nvPr/>
        </p:nvSpPr>
        <p:spPr>
          <a:xfrm>
            <a:off x="471898" y="1302309"/>
            <a:ext cx="10467300" cy="106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 4.0 or Industry 4.0 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is a combination of production methods with state-of-the-art information and communication technology. In the world of Industry 4.0, people, machines, equipment, logistics systems and products communicate and cooperate with each other directly.</a:t>
            </a:r>
          </a:p>
          <a:p>
            <a:pPr marL="0" marR="0" lvl="0" indent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marL="0" marR="0" lvl="0" indent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112" name="Shape 112" descr="logo_no_slogan_rg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912" y="2691627"/>
            <a:ext cx="2573973" cy="52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 descr="opcua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643" y="2564063"/>
            <a:ext cx="3116326" cy="6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742950" y="3428316"/>
            <a:ext cx="4816021" cy="220647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>
            <a:noFill/>
          </a:ln>
          <a:effectLst>
            <a:outerShdw blurRad="50800" sx="102000" sy="102000" algn="l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&lt;</a:t>
            </a:r>
            <a:r>
              <a:rPr lang="en-US" sz="1100" b="1" dirty="0" err="1">
                <a:solidFill>
                  <a:schemeClr val="tx1"/>
                </a:solidFill>
              </a:rPr>
              <a:t>CAEXFile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FileName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SchemaVersion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xmlns:xsi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xsi:noNamespaceSchemaLocation</a:t>
            </a:r>
            <a:r>
              <a:rPr lang="en-US" sz="1100" dirty="0">
                <a:solidFill>
                  <a:schemeClr val="tx1"/>
                </a:solidFill>
              </a:rPr>
              <a:t>="..."&gt;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&lt;</a:t>
            </a:r>
            <a:r>
              <a:rPr lang="en-US" sz="1100" b="1" dirty="0" err="1">
                <a:solidFill>
                  <a:schemeClr val="tx1"/>
                </a:solidFill>
              </a:rPr>
              <a:t>InterfaceClassLib</a:t>
            </a:r>
            <a:r>
              <a:rPr lang="en-US" sz="1100" dirty="0">
                <a:solidFill>
                  <a:schemeClr val="tx1"/>
                </a:solidFill>
              </a:rPr>
              <a:t> Name="</a:t>
            </a:r>
            <a:r>
              <a:rPr lang="en-US" sz="1100" dirty="0" err="1">
                <a:solidFill>
                  <a:schemeClr val="tx1"/>
                </a:solidFill>
              </a:rPr>
              <a:t>MyInterfaces</a:t>
            </a:r>
            <a:r>
              <a:rPr lang="en-US" sz="1100" dirty="0">
                <a:solidFill>
                  <a:schemeClr val="tx1"/>
                </a:solidFill>
              </a:rPr>
              <a:t>"&gt;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&lt;</a:t>
            </a:r>
            <a:r>
              <a:rPr lang="en-US" sz="1100" b="1" dirty="0">
                <a:solidFill>
                  <a:schemeClr val="tx1"/>
                </a:solidFill>
              </a:rPr>
              <a:t>Version</a:t>
            </a:r>
            <a:r>
              <a:rPr lang="en-US" sz="1100" dirty="0">
                <a:solidFill>
                  <a:schemeClr val="tx1"/>
                </a:solidFill>
              </a:rPr>
              <a:t>&gt;1.0&lt;/Version&gt;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&lt;</a:t>
            </a:r>
            <a:r>
              <a:rPr lang="en-US" sz="1100" b="1" dirty="0" err="1">
                <a:solidFill>
                  <a:schemeClr val="tx1"/>
                </a:solidFill>
              </a:rPr>
              <a:t>InterfaceClass</a:t>
            </a:r>
            <a:r>
              <a:rPr lang="en-US" sz="1100" dirty="0">
                <a:solidFill>
                  <a:schemeClr val="tx1"/>
                </a:solidFill>
              </a:rPr>
              <a:t> Name="Energy" </a:t>
            </a:r>
            <a:r>
              <a:rPr lang="en-US" sz="1100" dirty="0" smtClean="0">
                <a:solidFill>
                  <a:schemeClr val="tx1"/>
                </a:solidFill>
              </a:rPr>
              <a:t>  </a:t>
            </a:r>
            <a:r>
              <a:rPr lang="en-US" sz="1100" dirty="0" err="1" smtClean="0">
                <a:solidFill>
                  <a:schemeClr val="tx1"/>
                </a:solidFill>
              </a:rPr>
              <a:t>RefBaseClassPath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err="1" smtClean="0">
                <a:solidFill>
                  <a:schemeClr val="tx1"/>
                </a:solidFill>
              </a:rPr>
              <a:t>BaseInterfaceClassLib@AutomationML</a:t>
            </a:r>
            <a:r>
              <a:rPr lang="en-US" sz="1100" dirty="0" smtClean="0">
                <a:solidFill>
                  <a:schemeClr val="tx1"/>
                </a:solidFill>
              </a:rPr>
              <a:t>…"/&gt;</a:t>
            </a:r>
            <a:r>
              <a:rPr lang="en-US" sz="1100" dirty="0">
                <a:solidFill>
                  <a:schemeClr val="tx1"/>
                </a:solidFill>
              </a:rPr>
              <a:t>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&lt;</a:t>
            </a:r>
            <a:r>
              <a:rPr lang="en-US" sz="1100" b="1" dirty="0" err="1">
                <a:solidFill>
                  <a:schemeClr val="tx1"/>
                </a:solidFill>
              </a:rPr>
              <a:t>InterfaceClass</a:t>
            </a:r>
            <a:r>
              <a:rPr lang="en-US" sz="1100" dirty="0">
                <a:solidFill>
                  <a:schemeClr val="tx1"/>
                </a:solidFill>
              </a:rPr>
              <a:t> Name="Heating" </a:t>
            </a:r>
            <a:r>
              <a:rPr lang="en-US" sz="1100" dirty="0" err="1">
                <a:solidFill>
                  <a:schemeClr val="tx1"/>
                </a:solidFill>
              </a:rPr>
              <a:t>RefBaseClassPath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err="1" smtClean="0">
                <a:solidFill>
                  <a:schemeClr val="tx1"/>
                </a:solidFill>
              </a:rPr>
              <a:t>BaseInterfaceClassLib@AutomationML</a:t>
            </a:r>
            <a:r>
              <a:rPr lang="en-US" sz="1100" dirty="0" smtClean="0">
                <a:solidFill>
                  <a:schemeClr val="tx1"/>
                </a:solidFill>
              </a:rPr>
              <a:t>…"/&gt;</a:t>
            </a:r>
            <a:r>
              <a:rPr lang="en-US" sz="1100" dirty="0">
                <a:solidFill>
                  <a:schemeClr val="tx1"/>
                </a:solidFill>
              </a:rPr>
              <a:t>	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&lt;/</a:t>
            </a:r>
            <a:r>
              <a:rPr lang="en-US" sz="1100" dirty="0" err="1">
                <a:solidFill>
                  <a:schemeClr val="tx1"/>
                </a:solidFill>
              </a:rPr>
              <a:t>InterfaceClassLib</a:t>
            </a:r>
            <a:r>
              <a:rPr lang="en-US" sz="11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&lt;/</a:t>
            </a:r>
            <a:r>
              <a:rPr lang="en-US" sz="1100" dirty="0" err="1">
                <a:solidFill>
                  <a:schemeClr val="tx1"/>
                </a:solidFill>
              </a:rPr>
              <a:t>CAEXFile</a:t>
            </a:r>
            <a:r>
              <a:rPr lang="en-US" sz="11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819275" y="3428316"/>
            <a:ext cx="4821182" cy="2206474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>
            <a:noFill/>
          </a:ln>
          <a:effectLst>
            <a:outerShdw blurRad="50800" sx="102000" sy="102000" algn="l" rotWithShape="0">
              <a:schemeClr val="accent2">
                <a:lumMod val="7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&lt;</a:t>
            </a:r>
            <a:r>
              <a:rPr lang="en-US" sz="1100" b="1" dirty="0" err="1">
                <a:solidFill>
                  <a:schemeClr val="tx1"/>
                </a:solidFill>
              </a:rPr>
              <a:t>UANodeSet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xmlns:xsi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xmlns:xsd</a:t>
            </a:r>
            <a:r>
              <a:rPr lang="en-US" sz="1100" dirty="0">
                <a:solidFill>
                  <a:schemeClr val="tx1"/>
                </a:solidFill>
              </a:rPr>
              <a:t>="..." </a:t>
            </a:r>
            <a:r>
              <a:rPr lang="en-US" sz="1100" dirty="0" err="1">
                <a:solidFill>
                  <a:schemeClr val="tx1"/>
                </a:solidFill>
              </a:rPr>
              <a:t>xmlns</a:t>
            </a:r>
            <a:r>
              <a:rPr lang="en-US" sz="1100" dirty="0" smtClean="0">
                <a:solidFill>
                  <a:schemeClr val="tx1"/>
                </a:solidFill>
              </a:rPr>
              <a:t>="..."&gt;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   &lt;</a:t>
            </a:r>
            <a:r>
              <a:rPr lang="en-US" sz="1100" b="1" dirty="0" err="1">
                <a:solidFill>
                  <a:schemeClr val="tx1"/>
                </a:solidFill>
              </a:rPr>
              <a:t>UAObject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NodeId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smtClean="0">
                <a:solidFill>
                  <a:schemeClr val="tx1"/>
                </a:solidFill>
              </a:rPr>
              <a:t>ns=2;i=1"    </a:t>
            </a:r>
            <a:r>
              <a:rPr lang="en-US" sz="1100" dirty="0" err="1" smtClean="0">
                <a:solidFill>
                  <a:schemeClr val="tx1"/>
                </a:solidFill>
              </a:rPr>
              <a:t>BrowseName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err="1">
                <a:solidFill>
                  <a:schemeClr val="tx1"/>
                </a:solidFill>
              </a:rPr>
              <a:t>ManufacturingSystem</a:t>
            </a:r>
            <a:r>
              <a:rPr lang="en-US" sz="1100" dirty="0">
                <a:solidFill>
                  <a:schemeClr val="tx1"/>
                </a:solidFill>
              </a:rPr>
              <a:t>"&gt; 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  &lt;</a:t>
            </a:r>
            <a:r>
              <a:rPr lang="en-US" sz="1100" b="1" dirty="0" err="1">
                <a:solidFill>
                  <a:schemeClr val="tx1"/>
                </a:solidFill>
              </a:rPr>
              <a:t>DisplayName</a:t>
            </a:r>
            <a:r>
              <a:rPr lang="en-US" sz="1100" dirty="0">
                <a:solidFill>
                  <a:schemeClr val="tx1"/>
                </a:solidFill>
              </a:rPr>
              <a:t>&gt;</a:t>
            </a:r>
            <a:r>
              <a:rPr lang="en-US" sz="1100" dirty="0" err="1">
                <a:solidFill>
                  <a:schemeClr val="tx1"/>
                </a:solidFill>
              </a:rPr>
              <a:t>ManufacturingSystem</a:t>
            </a:r>
            <a:r>
              <a:rPr lang="en-US" sz="1100" dirty="0">
                <a:solidFill>
                  <a:schemeClr val="tx1"/>
                </a:solidFill>
              </a:rPr>
              <a:t>&lt;/</a:t>
            </a:r>
            <a:r>
              <a:rPr lang="en-US" sz="1100" dirty="0" err="1">
                <a:solidFill>
                  <a:schemeClr val="tx1"/>
                </a:solidFill>
              </a:rPr>
              <a:t>DisplayName</a:t>
            </a:r>
            <a:r>
              <a:rPr lang="en-US" sz="1100" dirty="0">
                <a:solidFill>
                  <a:schemeClr val="tx1"/>
                </a:solidFill>
              </a:rPr>
              <a:t>&gt; 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      &lt;</a:t>
            </a:r>
            <a:r>
              <a:rPr lang="en-US" sz="1100" b="1" dirty="0">
                <a:solidFill>
                  <a:schemeClr val="tx1"/>
                </a:solidFill>
              </a:rPr>
              <a:t>Description</a:t>
            </a:r>
            <a:r>
              <a:rPr lang="en-US" sz="1100" dirty="0">
                <a:solidFill>
                  <a:schemeClr val="tx1"/>
                </a:solidFill>
              </a:rPr>
              <a:t>&gt;&lt;/Description&gt;    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      &lt;</a:t>
            </a:r>
            <a:r>
              <a:rPr lang="en-US" sz="1100" b="1" dirty="0">
                <a:solidFill>
                  <a:schemeClr val="tx1"/>
                </a:solidFill>
              </a:rPr>
              <a:t>References</a:t>
            </a:r>
            <a:r>
              <a:rPr lang="en-US" sz="1100" dirty="0">
                <a:solidFill>
                  <a:schemeClr val="tx1"/>
                </a:solidFill>
              </a:rPr>
              <a:t>&gt;      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            &lt;</a:t>
            </a:r>
            <a:r>
              <a:rPr lang="en-US" sz="1100" b="1" dirty="0">
                <a:solidFill>
                  <a:schemeClr val="tx1"/>
                </a:solidFill>
              </a:rPr>
              <a:t>Reference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ReferenceType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err="1">
                <a:solidFill>
                  <a:schemeClr val="tx1"/>
                </a:solidFill>
              </a:rPr>
              <a:t>HasTypeDefinition</a:t>
            </a:r>
            <a:r>
              <a:rPr lang="en-US" sz="1100" dirty="0">
                <a:solidFill>
                  <a:schemeClr val="tx1"/>
                </a:solidFill>
              </a:rPr>
              <a:t>"&gt;</a:t>
            </a:r>
            <a:r>
              <a:rPr lang="en-US" sz="1100" dirty="0" err="1">
                <a:solidFill>
                  <a:schemeClr val="tx1"/>
                </a:solidFill>
              </a:rPr>
              <a:t>i</a:t>
            </a:r>
            <a:r>
              <a:rPr lang="en-US" sz="1100" dirty="0">
                <a:solidFill>
                  <a:schemeClr val="tx1"/>
                </a:solidFill>
              </a:rPr>
              <a:t>=61&lt;/Reference&gt;     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smtClean="0">
                <a:solidFill>
                  <a:schemeClr val="tx1"/>
                </a:solidFill>
              </a:rPr>
              <a:t>              &lt;</a:t>
            </a:r>
            <a:r>
              <a:rPr lang="en-US" sz="1100" b="1" dirty="0">
                <a:solidFill>
                  <a:schemeClr val="tx1"/>
                </a:solidFill>
              </a:rPr>
              <a:t>Reference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ReferenceType</a:t>
            </a:r>
            <a:r>
              <a:rPr lang="en-US" sz="1100" dirty="0">
                <a:solidFill>
                  <a:schemeClr val="tx1"/>
                </a:solidFill>
              </a:rPr>
              <a:t>="</a:t>
            </a:r>
            <a:r>
              <a:rPr lang="en-US" sz="1100" dirty="0" err="1">
                <a:solidFill>
                  <a:schemeClr val="tx1"/>
                </a:solidFill>
              </a:rPr>
              <a:t>HasComponent</a:t>
            </a:r>
            <a:r>
              <a:rPr lang="en-US" sz="1100" dirty="0">
                <a:solidFill>
                  <a:schemeClr val="tx1"/>
                </a:solidFill>
              </a:rPr>
              <a:t>"&gt;ns=2;i=8&lt;/Reference&gt; 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smtClean="0">
                <a:solidFill>
                  <a:schemeClr val="tx1"/>
                </a:solidFill>
              </a:rPr>
              <a:t>          &lt;/</a:t>
            </a:r>
            <a:r>
              <a:rPr lang="en-US" sz="1100" dirty="0">
                <a:solidFill>
                  <a:schemeClr val="tx1"/>
                </a:solidFill>
              </a:rPr>
              <a:t>References&gt;  </a:t>
            </a:r>
            <a:endParaRPr lang="en-US" sz="1100" dirty="0" smtClean="0">
              <a:solidFill>
                <a:schemeClr val="tx1"/>
              </a:solidFill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   &lt;/</a:t>
            </a:r>
            <a:r>
              <a:rPr lang="en-US" sz="1100" dirty="0" err="1">
                <a:solidFill>
                  <a:schemeClr val="tx1"/>
                </a:solidFill>
              </a:rPr>
              <a:t>UAObject</a:t>
            </a:r>
            <a:r>
              <a:rPr lang="en-US" sz="11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&lt;/</a:t>
            </a:r>
            <a:r>
              <a:rPr lang="en-US" sz="1100" dirty="0" err="1">
                <a:solidFill>
                  <a:schemeClr val="tx1"/>
                </a:solidFill>
              </a:rPr>
              <a:t>UANodeSet</a:t>
            </a:r>
            <a:r>
              <a:rPr lang="en-US" sz="1100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14" name="Oval 1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2"/>
                </a:solidFill>
              </a:rPr>
              <a:t>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Rectangle 13"/>
          <p:cNvSpPr/>
          <p:nvPr/>
        </p:nvSpPr>
        <p:spPr>
          <a:xfrm>
            <a:off x="0" y="3270"/>
            <a:ext cx="12192000" cy="888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25000"/>
            </a:pPr>
            <a:r>
              <a:rPr lang="en-US" sz="4000" b="1" dirty="0" smtClean="0">
                <a:latin typeface="Garamond"/>
                <a:ea typeface="Garamond"/>
                <a:cs typeface="Garamond"/>
                <a:sym typeface="Garamond"/>
              </a:rPr>
              <a:t>	Industry 4.0</a:t>
            </a:r>
            <a:endParaRPr lang="en-US" sz="40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217713" y="6371335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888900"/>
            <a:ext cx="12192000" cy="5967732"/>
            <a:chOff x="0" y="1228890"/>
            <a:chExt cx="12192000" cy="5967732"/>
          </a:xfrm>
        </p:grpSpPr>
        <p:sp>
          <p:nvSpPr>
            <p:cNvPr id="13" name="Rectangle 12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307722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118" name="Shape 118"/>
          <p:cNvSpPr txBox="1"/>
          <p:nvPr/>
        </p:nvSpPr>
        <p:spPr>
          <a:xfrm>
            <a:off x="519513" y="1782370"/>
            <a:ext cx="7760505" cy="28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914400" marR="0" lvl="0" indent="-3556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Char char="●"/>
            </a:pP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Globalization forces large companies to go </a:t>
            </a:r>
            <a:r>
              <a:rPr lang="en-US" sz="2000" b="1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international</a:t>
            </a: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914400" marR="0" lvl="0" indent="-3556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Char char="●"/>
            </a:pP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Multinational companies tend to </a:t>
            </a:r>
            <a:r>
              <a:rPr lang="en-US" sz="2000" b="1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consolidate the standards</a:t>
            </a: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914400" marR="0" lvl="0" indent="-3556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Char char="●"/>
            </a:pP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Different industrial </a:t>
            </a:r>
            <a:r>
              <a:rPr lang="en-US" sz="2000" b="1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standards need to be matched</a:t>
            </a: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;</a:t>
            </a:r>
          </a:p>
          <a:p>
            <a:pPr marL="914400" marR="0" lvl="0" indent="-3556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Char char="●"/>
            </a:pP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Lots of time wasted onto </a:t>
            </a:r>
            <a:r>
              <a:rPr lang="en-US" sz="2000" b="1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manual object notation transcription</a:t>
            </a: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1800" u="sng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8" y="1671020"/>
            <a:ext cx="3327400" cy="3098800"/>
          </a:xfrm>
          <a:prstGeom prst="rect">
            <a:avLst/>
          </a:prstGeom>
          <a:effectLst>
            <a:softEdge rad="4572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12" name="Oval 1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2"/>
                </a:solidFill>
              </a:rPr>
              <a:t>4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Rectangle 13"/>
          <p:cNvSpPr/>
          <p:nvPr/>
        </p:nvSpPr>
        <p:spPr>
          <a:xfrm>
            <a:off x="0" y="3270"/>
            <a:ext cx="12192000" cy="888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25000"/>
            </a:pPr>
            <a:r>
              <a:rPr lang="en-US" sz="4000" b="1" dirty="0" smtClean="0">
                <a:latin typeface="Garamond"/>
                <a:ea typeface="Garamond"/>
                <a:cs typeface="Garamond"/>
                <a:sym typeface="Garamond"/>
              </a:rPr>
              <a:t>	Problems</a:t>
            </a:r>
            <a:endParaRPr lang="en-US" sz="40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3270"/>
            <a:ext cx="12192000" cy="5967732"/>
            <a:chOff x="0" y="339990"/>
            <a:chExt cx="12192000" cy="5967732"/>
          </a:xfrm>
        </p:grpSpPr>
        <p:sp>
          <p:nvSpPr>
            <p:cNvPr id="13" name="Rectangle 12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339990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r>
                <a:rPr lang="en-US" sz="4000" b="1" dirty="0" smtClean="0">
                  <a:latin typeface="Garamond"/>
                  <a:ea typeface="Garamond"/>
                  <a:cs typeface="Garamond"/>
                  <a:sym typeface="Garamond"/>
                </a:rPr>
                <a:t>	Goal</a:t>
              </a: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128" name="Shape 128"/>
          <p:cNvSpPr txBox="1"/>
          <p:nvPr/>
        </p:nvSpPr>
        <p:spPr>
          <a:xfrm>
            <a:off x="519513" y="1240278"/>
            <a:ext cx="11392800" cy="287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914400" marR="0" lvl="0" indent="-3556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Char char="●"/>
            </a:pPr>
            <a:r>
              <a:rPr lang="en-US" sz="2000" b="1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Validation</a:t>
            </a: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of 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each document against standard </a:t>
            </a: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schema; </a:t>
            </a:r>
          </a:p>
          <a:p>
            <a:pPr marL="914400" marR="0" lvl="0" indent="-3556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Char char="●"/>
            </a:pPr>
            <a:r>
              <a:rPr lang="en-US" sz="2000" b="1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Matching</a:t>
            </a: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of each entity of the document to a respectful entity of another document;</a:t>
            </a:r>
          </a:p>
          <a:p>
            <a:pPr marL="914400" marR="0" lvl="0" indent="-3556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aramond"/>
              <a:buChar char="●"/>
            </a:pP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Consolidation of </a:t>
            </a: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knowledge into the new </a:t>
            </a:r>
            <a:r>
              <a:rPr lang="en-US" sz="2000" b="1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unified </a:t>
            </a:r>
            <a:r>
              <a:rPr lang="en-US" sz="2000" b="1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standard</a:t>
            </a:r>
            <a:r>
              <a:rPr lang="en-US" sz="200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  <a:endParaRPr lang="en-US" sz="200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0" algn="l" rtl="0">
              <a:spcBef>
                <a:spcPts val="0"/>
              </a:spcBef>
              <a:buNone/>
            </a:pPr>
            <a:endParaRPr sz="1800" u="sng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73" y="3477883"/>
            <a:ext cx="933861" cy="9338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162" y="4772086"/>
            <a:ext cx="947572" cy="947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260" y="3933994"/>
            <a:ext cx="1218870" cy="1218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10" y="3933994"/>
            <a:ext cx="1233880" cy="1233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27628" y="4096350"/>
            <a:ext cx="885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Integrated file</a:t>
            </a:r>
            <a:endParaRPr lang="en-US" sz="900" dirty="0"/>
          </a:p>
        </p:txBody>
      </p:sp>
      <p:sp>
        <p:nvSpPr>
          <p:cNvPr id="20" name="Striped Right Arrow 19"/>
          <p:cNvSpPr/>
          <p:nvPr/>
        </p:nvSpPr>
        <p:spPr>
          <a:xfrm>
            <a:off x="6739601" y="4260154"/>
            <a:ext cx="769139" cy="457451"/>
          </a:xfrm>
          <a:prstGeom prst="strip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2" idx="3"/>
          </p:cNvCxnSpPr>
          <p:nvPr/>
        </p:nvCxnSpPr>
        <p:spPr>
          <a:xfrm>
            <a:off x="4170734" y="3944814"/>
            <a:ext cx="1011380" cy="628248"/>
          </a:xfrm>
          <a:prstGeom prst="bentConnector3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3" idx="3"/>
          </p:cNvCxnSpPr>
          <p:nvPr/>
        </p:nvCxnSpPr>
        <p:spPr>
          <a:xfrm flipV="1">
            <a:off x="4170734" y="4573062"/>
            <a:ext cx="505690" cy="672810"/>
          </a:xfrm>
          <a:prstGeom prst="bentConnector2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19" y="3477883"/>
            <a:ext cx="277909" cy="2779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19" y="4791786"/>
            <a:ext cx="285460" cy="285460"/>
          </a:xfrm>
          <a:prstGeom prst="rect">
            <a:avLst/>
          </a:prstGeom>
        </p:spPr>
      </p:pic>
      <p:sp>
        <p:nvSpPr>
          <p:cNvPr id="28" name="Rectangle 14"/>
          <p:cNvSpPr/>
          <p:nvPr/>
        </p:nvSpPr>
        <p:spPr>
          <a:xfrm>
            <a:off x="0" y="5967732"/>
            <a:ext cx="12192000" cy="888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SzPct val="25000"/>
            </a:pPr>
            <a:endParaRPr lang="en-US" sz="4000" b="1" dirty="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9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31" name="Oval 1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5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1368"/>
            <a:ext cx="12192000" cy="6856632"/>
            <a:chOff x="0" y="339990"/>
            <a:chExt cx="12192000" cy="6856632"/>
          </a:xfrm>
        </p:grpSpPr>
        <p:sp>
          <p:nvSpPr>
            <p:cNvPr id="21" name="Rectangle 20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339990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r>
                <a:rPr lang="en-US" sz="4000" b="1" dirty="0">
                  <a:latin typeface="Garamond"/>
                  <a:ea typeface="Garamond"/>
                  <a:cs typeface="Garamond"/>
                  <a:sym typeface="Garamond"/>
                </a:rPr>
                <a:t>	</a:t>
              </a:r>
              <a:r>
                <a:rPr lang="en-US" sz="4000" b="1" dirty="0" smtClean="0">
                  <a:latin typeface="Garamond"/>
                  <a:ea typeface="Garamond"/>
                  <a:cs typeface="Garamond"/>
                  <a:sym typeface="Garamond"/>
                </a:rPr>
                <a:t>Functional requirements</a:t>
              </a: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0" y="6307722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152" name="Shape 152"/>
          <p:cNvSpPr txBox="1"/>
          <p:nvPr/>
        </p:nvSpPr>
        <p:spPr>
          <a:xfrm>
            <a:off x="734518" y="1317364"/>
            <a:ext cx="5492327" cy="24241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b="1" u="sng" dirty="0">
                <a:latin typeface="Garamond"/>
                <a:ea typeface="Garamond"/>
                <a:cs typeface="Garamond"/>
                <a:sym typeface="Garamond"/>
              </a:rPr>
              <a:t>High Priority: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Provide automatic document validation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Visualizing input (tree mode)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Direct topology mapping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Garamond"/>
              <a:buAutoNum type="arabicPeriod"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Producing integration file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spcBef>
                <a:spcPts val="0"/>
              </a:spcBef>
              <a:buNone/>
            </a:pPr>
            <a:endParaRPr sz="3000" b="1" u="sng" dirty="0">
              <a:solidFill>
                <a:schemeClr val="dk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80186" y="1317364"/>
            <a:ext cx="5486399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ct val="39285"/>
            </a:pPr>
            <a:r>
              <a:rPr lang="en-US" sz="2800" b="1" u="sng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Low Priority:</a:t>
            </a:r>
          </a:p>
          <a:p>
            <a:pPr marL="457200" lvl="0" indent="-355600">
              <a:lnSpc>
                <a:spcPct val="115000"/>
              </a:lnSpc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Demo testing of the output against Gold Standard </a:t>
            </a:r>
          </a:p>
          <a:p>
            <a:pPr marL="457200" lvl="0" indent="-355600">
              <a:lnSpc>
                <a:spcPct val="115000"/>
              </a:lnSpc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SPARQL query for the output file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67844" y="3244685"/>
            <a:ext cx="2766691" cy="276669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12" name="Oval 1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2"/>
                </a:solidFill>
              </a:rPr>
              <a:t>6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1368"/>
            <a:ext cx="12192000" cy="6856632"/>
            <a:chOff x="0" y="339990"/>
            <a:chExt cx="12192000" cy="6856632"/>
          </a:xfrm>
        </p:grpSpPr>
        <p:sp>
          <p:nvSpPr>
            <p:cNvPr id="13" name="Rectangle 12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339990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r>
                <a:rPr lang="en-US" sz="4000" b="1" dirty="0">
                  <a:latin typeface="Garamond"/>
                  <a:ea typeface="Garamond"/>
                  <a:cs typeface="Garamond"/>
                  <a:sym typeface="Garamond"/>
                </a:rPr>
                <a:t>	</a:t>
              </a:r>
              <a:r>
                <a:rPr lang="en-US" sz="4000" b="1" dirty="0" smtClean="0">
                  <a:latin typeface="Garamond"/>
                  <a:ea typeface="Garamond"/>
                  <a:cs typeface="Garamond"/>
                  <a:sym typeface="Garamond"/>
                </a:rPr>
                <a:t>Non-functional requirements</a:t>
              </a: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307722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12" name="Oval 1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2"/>
                </a:solidFill>
              </a:rPr>
              <a:t>7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01" y="3266297"/>
            <a:ext cx="2766691" cy="2766691"/>
          </a:xfrm>
          <a:prstGeom prst="rect">
            <a:avLst/>
          </a:prstGeom>
        </p:spPr>
      </p:pic>
      <p:sp>
        <p:nvSpPr>
          <p:cNvPr id="21" name="Shape 152"/>
          <p:cNvSpPr txBox="1"/>
          <p:nvPr/>
        </p:nvSpPr>
        <p:spPr>
          <a:xfrm>
            <a:off x="734518" y="1317364"/>
            <a:ext cx="5492327" cy="24241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b="1" u="sng" dirty="0">
                <a:latin typeface="Garamond"/>
                <a:ea typeface="Garamond"/>
                <a:cs typeface="Garamond"/>
                <a:sym typeface="Garamond"/>
              </a:rPr>
              <a:t>High Priority:</a:t>
            </a:r>
          </a:p>
          <a:p>
            <a:pPr marL="457200" lvl="0" indent="-355600">
              <a:lnSpc>
                <a:spcPct val="115000"/>
              </a:lnSpc>
              <a:buSzPct val="100000"/>
              <a:buFont typeface="Garamond"/>
              <a:buAutoNum type="arabicPeriod"/>
            </a:pPr>
            <a:r>
              <a:rPr lang="en-US" sz="2000" dirty="0">
                <a:latin typeface="Garamond"/>
                <a:ea typeface="Garamond"/>
                <a:cs typeface="Garamond"/>
                <a:sym typeface="Garamond"/>
              </a:rPr>
              <a:t>Security and fault tolerance</a:t>
            </a:r>
            <a:endParaRPr lang="en-US" sz="2400" dirty="0">
              <a:latin typeface="Garamond"/>
              <a:ea typeface="Garamond"/>
              <a:cs typeface="Garamond"/>
              <a:sym typeface="Garamond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Garamond"/>
              <a:ea typeface="Garamond"/>
              <a:cs typeface="Garamond"/>
              <a:sym typeface="Garamond"/>
            </a:endParaRPr>
          </a:p>
          <a:p>
            <a:pPr lvl="0">
              <a:spcBef>
                <a:spcPts val="0"/>
              </a:spcBef>
              <a:buNone/>
            </a:pPr>
            <a:endParaRPr sz="3000" b="1" u="sng" dirty="0">
              <a:solidFill>
                <a:schemeClr val="dk1"/>
              </a:solidFill>
            </a:endParaRPr>
          </a:p>
        </p:txBody>
      </p:sp>
      <p:sp>
        <p:nvSpPr>
          <p:cNvPr id="22" name="Rectangle 1"/>
          <p:cNvSpPr/>
          <p:nvPr/>
        </p:nvSpPr>
        <p:spPr>
          <a:xfrm>
            <a:off x="6480186" y="1317364"/>
            <a:ext cx="54863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ct val="39285"/>
            </a:pPr>
            <a:r>
              <a:rPr lang="en-US" sz="2800" b="1" u="sng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Low Priority:</a:t>
            </a:r>
          </a:p>
          <a:p>
            <a:pPr marL="457200" lvl="0" indent="-355600">
              <a:lnSpc>
                <a:spcPct val="115000"/>
              </a:lnSpc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Time tolerant processing</a:t>
            </a:r>
          </a:p>
          <a:p>
            <a:pPr marL="457200" lvl="0" indent="-355600">
              <a:lnSpc>
                <a:spcPct val="115000"/>
              </a:lnSpc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Scalability</a:t>
            </a:r>
          </a:p>
          <a:p>
            <a:pPr marL="457200" lvl="0" indent="-355600">
              <a:lnSpc>
                <a:spcPct val="115000"/>
              </a:lnSpc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Semantic fuzzy matching</a:t>
            </a:r>
          </a:p>
          <a:p>
            <a:pPr marL="457200" lvl="0" indent="-355600">
              <a:lnSpc>
                <a:spcPct val="115000"/>
              </a:lnSpc>
              <a:buClr>
                <a:schemeClr val="dk1"/>
              </a:buClr>
              <a:buSzPct val="100000"/>
              <a:buFont typeface="Garamond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User-friendly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368"/>
            <a:ext cx="12192000" cy="6856632"/>
            <a:chOff x="0" y="339990"/>
            <a:chExt cx="12192000" cy="6856632"/>
          </a:xfrm>
        </p:grpSpPr>
        <p:sp>
          <p:nvSpPr>
            <p:cNvPr id="12" name="Rectangle 11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339990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r>
                <a:rPr lang="en-US" sz="4000" b="1" dirty="0">
                  <a:latin typeface="Garamond"/>
                  <a:ea typeface="Garamond"/>
                  <a:cs typeface="Garamond"/>
                  <a:sym typeface="Garamond"/>
                </a:rPr>
                <a:t>	</a:t>
              </a:r>
              <a:r>
                <a:rPr lang="en-US" sz="4000" b="1" dirty="0" smtClean="0">
                  <a:latin typeface="Garamond"/>
                  <a:ea typeface="Garamond"/>
                  <a:cs typeface="Garamond"/>
                  <a:sym typeface="Garamond"/>
                </a:rPr>
                <a:t>Architecture</a:t>
              </a: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307722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11" name="Oval 1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2"/>
                </a:solidFill>
              </a:rPr>
              <a:t>8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36" y="940387"/>
            <a:ext cx="8139727" cy="497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1368"/>
            <a:ext cx="12192000" cy="6856632"/>
            <a:chOff x="0" y="339990"/>
            <a:chExt cx="12192000" cy="6856632"/>
          </a:xfrm>
        </p:grpSpPr>
        <p:sp>
          <p:nvSpPr>
            <p:cNvPr id="13" name="Rectangle 12"/>
            <p:cNvSpPr/>
            <p:nvPr/>
          </p:nvSpPr>
          <p:spPr>
            <a:xfrm>
              <a:off x="0" y="1228890"/>
              <a:ext cx="12192000" cy="5078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1003">
              <a:schemeClr val="l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339990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r>
                <a:rPr lang="en-US" sz="4000" b="1" dirty="0">
                  <a:latin typeface="Garamond"/>
                  <a:ea typeface="Garamond"/>
                  <a:cs typeface="Garamond"/>
                  <a:sym typeface="Garamond"/>
                </a:rPr>
                <a:t>	</a:t>
              </a:r>
              <a:r>
                <a:rPr lang="en-US" sz="4000" b="1" dirty="0" smtClean="0">
                  <a:latin typeface="Garamond"/>
                  <a:ea typeface="Garamond"/>
                  <a:cs typeface="Garamond"/>
                  <a:sym typeface="Garamond"/>
                </a:rPr>
                <a:t>Workflow</a:t>
              </a: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307722"/>
              <a:ext cx="12192000" cy="8889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buSzPct val="25000"/>
              </a:pPr>
              <a:endParaRPr lang="en-US" sz="40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15" y="6096876"/>
            <a:ext cx="1700463" cy="630611"/>
          </a:xfrm>
          <a:prstGeom prst="rect">
            <a:avLst/>
          </a:prstGeom>
        </p:spPr>
      </p:pic>
      <p:sp>
        <p:nvSpPr>
          <p:cNvPr id="17" name="Oval 15"/>
          <p:cNvSpPr/>
          <p:nvPr/>
        </p:nvSpPr>
        <p:spPr>
          <a:xfrm>
            <a:off x="217714" y="6336266"/>
            <a:ext cx="516804" cy="404369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2"/>
                </a:solidFill>
              </a:rPr>
              <a:t>9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825" y="1292381"/>
            <a:ext cx="5819775" cy="425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338" y="1292380"/>
            <a:ext cx="3876675" cy="425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2952</TotalTime>
  <Words>599</Words>
  <Application>Microsoft Office PowerPoint</Application>
  <PresentationFormat>Широкоэкранный</PresentationFormat>
  <Paragraphs>179</Paragraphs>
  <Slides>20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Garamond</vt:lpstr>
      <vt:lpstr>Gentium Basic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Максим</dc:creator>
  <cp:lastModifiedBy>Максим</cp:lastModifiedBy>
  <cp:revision>67</cp:revision>
  <dcterms:modified xsi:type="dcterms:W3CDTF">2016-11-03T13:19:14Z</dcterms:modified>
</cp:coreProperties>
</file>